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12"/>
  </p:notesMasterIdLst>
  <p:sldIdLst>
    <p:sldId id="273" r:id="rId3"/>
    <p:sldId id="275" r:id="rId4"/>
    <p:sldId id="266" r:id="rId5"/>
    <p:sldId id="256" r:id="rId6"/>
    <p:sldId id="268" r:id="rId7"/>
    <p:sldId id="269" r:id="rId8"/>
    <p:sldId id="274" r:id="rId9"/>
    <p:sldId id="258" r:id="rId10"/>
    <p:sldId id="270" r:id="rId11"/>
  </p:sldIdLst>
  <p:sldSz cx="9144000" cy="6858000" type="screen4x3"/>
  <p:notesSz cx="6797675" cy="9926638"/>
  <p:custDataLst>
    <p:tags r:id="rId13"/>
  </p:custDataLst>
  <p:defaultTextStyle>
    <a:defPPr>
      <a:defRPr lang="de-DE"/>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2" d="100"/>
          <a:sy n="42" d="100"/>
        </p:scale>
        <p:origin x="-1037"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charset="0"/>
                <a:cs typeface="Arial" charset="0"/>
              </a:defRPr>
            </a:lvl1pPr>
          </a:lstStyle>
          <a:p>
            <a:pPr>
              <a:defRPr/>
            </a:pPr>
            <a:endParaRPr lang="de-DE" altLang="de-DE"/>
          </a:p>
        </p:txBody>
      </p:sp>
      <p:sp>
        <p:nvSpPr>
          <p:cNvPr id="37891"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charset="0"/>
                <a:cs typeface="Arial" charset="0"/>
              </a:defRPr>
            </a:lvl1pPr>
          </a:lstStyle>
          <a:p>
            <a:pPr>
              <a:defRPr/>
            </a:pPr>
            <a:endParaRPr lang="de-DE" altLang="de-DE"/>
          </a:p>
        </p:txBody>
      </p:sp>
      <p:sp>
        <p:nvSpPr>
          <p:cNvPr id="2150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7893"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noProof="0" smtClean="0"/>
              <a:t>Textmasterformate durch Klicken bearbeiten</a:t>
            </a:r>
          </a:p>
          <a:p>
            <a:pPr lvl="1"/>
            <a:r>
              <a:rPr lang="de-DE" altLang="de-DE" noProof="0" smtClean="0"/>
              <a:t>Zweite Ebene</a:t>
            </a:r>
          </a:p>
          <a:p>
            <a:pPr lvl="2"/>
            <a:r>
              <a:rPr lang="de-DE" altLang="de-DE" noProof="0" smtClean="0"/>
              <a:t>Dritte Ebene</a:t>
            </a:r>
          </a:p>
          <a:p>
            <a:pPr lvl="3"/>
            <a:r>
              <a:rPr lang="de-DE" altLang="de-DE" noProof="0" smtClean="0"/>
              <a:t>Vierte Ebene</a:t>
            </a:r>
          </a:p>
          <a:p>
            <a:pPr lvl="4"/>
            <a:r>
              <a:rPr lang="de-DE" altLang="de-DE" noProof="0" smtClean="0"/>
              <a:t>Fünfte Ebene</a:t>
            </a:r>
          </a:p>
        </p:txBody>
      </p:sp>
      <p:sp>
        <p:nvSpPr>
          <p:cNvPr id="37894"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de-DE" altLang="de-DE"/>
          </a:p>
        </p:txBody>
      </p:sp>
      <p:sp>
        <p:nvSpPr>
          <p:cNvPr id="37895"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charset="0"/>
                <a:cs typeface="Arial" charset="0"/>
              </a:defRPr>
            </a:lvl1pPr>
          </a:lstStyle>
          <a:p>
            <a:pPr>
              <a:defRPr/>
            </a:pPr>
            <a:fld id="{0051426D-35EB-4545-AE5A-E45361C56896}" type="slidenum">
              <a:rPr lang="de-DE" altLang="de-DE"/>
              <a:pPr>
                <a:defRPr/>
              </a:pPr>
              <a:t>‹Nr.›</a:t>
            </a:fld>
            <a:endParaRPr lang="de-DE" altLang="de-DE"/>
          </a:p>
        </p:txBody>
      </p:sp>
    </p:spTree>
    <p:extLst>
      <p:ext uri="{BB962C8B-B14F-4D97-AF65-F5344CB8AC3E}">
        <p14:creationId xmlns:p14="http://schemas.microsoft.com/office/powerpoint/2010/main" val="897453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38A66629-8E2E-462F-8E74-63983B07AE06}" type="slidenum">
              <a:rPr lang="de-DE" altLang="de-DE"/>
              <a:pPr>
                <a:defRPr/>
              </a:pPr>
              <a:t>‹Nr.›</a:t>
            </a:fld>
            <a:endParaRPr lang="de-DE" altLang="de-DE"/>
          </a:p>
        </p:txBody>
      </p:sp>
    </p:spTree>
    <p:extLst>
      <p:ext uri="{BB962C8B-B14F-4D97-AF65-F5344CB8AC3E}">
        <p14:creationId xmlns:p14="http://schemas.microsoft.com/office/powerpoint/2010/main" val="358939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FC035D80-EC46-4676-A50D-58C16B0E93FA}" type="slidenum">
              <a:rPr lang="de-DE" altLang="de-DE"/>
              <a:pPr>
                <a:defRPr/>
              </a:pPr>
              <a:t>‹Nr.›</a:t>
            </a:fld>
            <a:endParaRPr lang="de-DE" altLang="de-DE"/>
          </a:p>
        </p:txBody>
      </p:sp>
    </p:spTree>
    <p:extLst>
      <p:ext uri="{BB962C8B-B14F-4D97-AF65-F5344CB8AC3E}">
        <p14:creationId xmlns:p14="http://schemas.microsoft.com/office/powerpoint/2010/main" val="516690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E6BFBAA4-57F6-4248-8875-7FB9070A38E9}" type="slidenum">
              <a:rPr lang="de-DE" altLang="de-DE"/>
              <a:pPr>
                <a:defRPr/>
              </a:pPr>
              <a:t>‹Nr.›</a:t>
            </a:fld>
            <a:endParaRPr lang="de-DE" altLang="de-DE"/>
          </a:p>
        </p:txBody>
      </p:sp>
    </p:spTree>
    <p:extLst>
      <p:ext uri="{BB962C8B-B14F-4D97-AF65-F5344CB8AC3E}">
        <p14:creationId xmlns:p14="http://schemas.microsoft.com/office/powerpoint/2010/main" val="278123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93A39139-59D8-487B-84E1-2B0055BE174F}" type="slidenum">
              <a:rPr lang="de-DE" altLang="de-DE"/>
              <a:pPr>
                <a:defRPr/>
              </a:pPr>
              <a:t>‹Nr.›</a:t>
            </a:fld>
            <a:endParaRPr lang="de-DE" altLang="de-DE"/>
          </a:p>
        </p:txBody>
      </p:sp>
    </p:spTree>
    <p:extLst>
      <p:ext uri="{BB962C8B-B14F-4D97-AF65-F5344CB8AC3E}">
        <p14:creationId xmlns:p14="http://schemas.microsoft.com/office/powerpoint/2010/main" val="1605230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F67D0460-030B-4729-9A38-ACE69EAA487F}" type="slidenum">
              <a:rPr lang="de-DE" altLang="de-DE"/>
              <a:pPr>
                <a:defRPr/>
              </a:pPr>
              <a:t>‹Nr.›</a:t>
            </a:fld>
            <a:endParaRPr lang="de-DE" altLang="de-DE"/>
          </a:p>
        </p:txBody>
      </p:sp>
    </p:spTree>
    <p:extLst>
      <p:ext uri="{BB962C8B-B14F-4D97-AF65-F5344CB8AC3E}">
        <p14:creationId xmlns:p14="http://schemas.microsoft.com/office/powerpoint/2010/main" val="3154841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ED701219-6716-45C3-9890-EAF38502AFEB}" type="slidenum">
              <a:rPr lang="de-DE" altLang="de-DE"/>
              <a:pPr>
                <a:defRPr/>
              </a:pPr>
              <a:t>‹Nr.›</a:t>
            </a:fld>
            <a:endParaRPr lang="de-DE" altLang="de-DE"/>
          </a:p>
        </p:txBody>
      </p:sp>
    </p:spTree>
    <p:extLst>
      <p:ext uri="{BB962C8B-B14F-4D97-AF65-F5344CB8AC3E}">
        <p14:creationId xmlns:p14="http://schemas.microsoft.com/office/powerpoint/2010/main" val="3843900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425DDE15-DC03-480E-AABC-BB2ACA53B7D0}" type="slidenum">
              <a:rPr lang="de-DE" altLang="de-DE"/>
              <a:pPr>
                <a:defRPr/>
              </a:pPr>
              <a:t>‹Nr.›</a:t>
            </a:fld>
            <a:endParaRPr lang="de-DE" altLang="de-DE"/>
          </a:p>
        </p:txBody>
      </p:sp>
    </p:spTree>
    <p:extLst>
      <p:ext uri="{BB962C8B-B14F-4D97-AF65-F5344CB8AC3E}">
        <p14:creationId xmlns:p14="http://schemas.microsoft.com/office/powerpoint/2010/main" val="3952651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8"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9" name="Rectangle 6"/>
          <p:cNvSpPr>
            <a:spLocks noGrp="1" noChangeArrowheads="1"/>
          </p:cNvSpPr>
          <p:nvPr>
            <p:ph type="sldNum" sz="quarter" idx="12"/>
          </p:nvPr>
        </p:nvSpPr>
        <p:spPr>
          <a:ln/>
        </p:spPr>
        <p:txBody>
          <a:bodyPr/>
          <a:lstStyle>
            <a:lvl1pPr>
              <a:defRPr/>
            </a:lvl1pPr>
          </a:lstStyle>
          <a:p>
            <a:pPr>
              <a:defRPr/>
            </a:pPr>
            <a:fld id="{5523083C-681A-4BE5-B15F-15DE686BEA93}" type="slidenum">
              <a:rPr lang="de-DE" altLang="de-DE"/>
              <a:pPr>
                <a:defRPr/>
              </a:pPr>
              <a:t>‹Nr.›</a:t>
            </a:fld>
            <a:endParaRPr lang="de-DE" altLang="de-DE"/>
          </a:p>
        </p:txBody>
      </p:sp>
    </p:spTree>
    <p:extLst>
      <p:ext uri="{BB962C8B-B14F-4D97-AF65-F5344CB8AC3E}">
        <p14:creationId xmlns:p14="http://schemas.microsoft.com/office/powerpoint/2010/main" val="2179228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5" name="Rectangle 6"/>
          <p:cNvSpPr>
            <a:spLocks noGrp="1" noChangeArrowheads="1"/>
          </p:cNvSpPr>
          <p:nvPr>
            <p:ph type="sldNum" sz="quarter" idx="12"/>
          </p:nvPr>
        </p:nvSpPr>
        <p:spPr>
          <a:ln/>
        </p:spPr>
        <p:txBody>
          <a:bodyPr/>
          <a:lstStyle>
            <a:lvl1pPr>
              <a:defRPr/>
            </a:lvl1pPr>
          </a:lstStyle>
          <a:p>
            <a:pPr>
              <a:defRPr/>
            </a:pPr>
            <a:fld id="{64B5AFEE-888A-4E8C-B294-28166CC6783A}" type="slidenum">
              <a:rPr lang="de-DE" altLang="de-DE"/>
              <a:pPr>
                <a:defRPr/>
              </a:pPr>
              <a:t>‹Nr.›</a:t>
            </a:fld>
            <a:endParaRPr lang="de-DE" altLang="de-DE"/>
          </a:p>
        </p:txBody>
      </p:sp>
    </p:spTree>
    <p:extLst>
      <p:ext uri="{BB962C8B-B14F-4D97-AF65-F5344CB8AC3E}">
        <p14:creationId xmlns:p14="http://schemas.microsoft.com/office/powerpoint/2010/main" val="22125627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3"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4" name="Rectangle 6"/>
          <p:cNvSpPr>
            <a:spLocks noGrp="1" noChangeArrowheads="1"/>
          </p:cNvSpPr>
          <p:nvPr>
            <p:ph type="sldNum" sz="quarter" idx="12"/>
          </p:nvPr>
        </p:nvSpPr>
        <p:spPr>
          <a:ln/>
        </p:spPr>
        <p:txBody>
          <a:bodyPr/>
          <a:lstStyle>
            <a:lvl1pPr>
              <a:defRPr/>
            </a:lvl1pPr>
          </a:lstStyle>
          <a:p>
            <a:pPr>
              <a:defRPr/>
            </a:pPr>
            <a:fld id="{3E238B3A-65A8-45CE-A50C-4BB9CF061648}" type="slidenum">
              <a:rPr lang="de-DE" altLang="de-DE"/>
              <a:pPr>
                <a:defRPr/>
              </a:pPr>
              <a:t>‹Nr.›</a:t>
            </a:fld>
            <a:endParaRPr lang="de-DE" altLang="de-DE"/>
          </a:p>
        </p:txBody>
      </p:sp>
    </p:spTree>
    <p:extLst>
      <p:ext uri="{BB962C8B-B14F-4D97-AF65-F5344CB8AC3E}">
        <p14:creationId xmlns:p14="http://schemas.microsoft.com/office/powerpoint/2010/main" val="6589040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7488B20E-1A0C-4BBD-8BFB-E5D12378F78C}" type="slidenum">
              <a:rPr lang="de-DE" altLang="de-DE"/>
              <a:pPr>
                <a:defRPr/>
              </a:pPr>
              <a:t>‹Nr.›</a:t>
            </a:fld>
            <a:endParaRPr lang="de-DE" altLang="de-DE"/>
          </a:p>
        </p:txBody>
      </p:sp>
    </p:spTree>
    <p:extLst>
      <p:ext uri="{BB962C8B-B14F-4D97-AF65-F5344CB8AC3E}">
        <p14:creationId xmlns:p14="http://schemas.microsoft.com/office/powerpoint/2010/main" val="3721574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067520D1-2AC4-452A-B110-5651C962E63F}" type="slidenum">
              <a:rPr lang="de-DE" altLang="de-DE"/>
              <a:pPr>
                <a:defRPr/>
              </a:pPr>
              <a:t>‹Nr.›</a:t>
            </a:fld>
            <a:endParaRPr lang="de-DE" altLang="de-DE"/>
          </a:p>
        </p:txBody>
      </p:sp>
    </p:spTree>
    <p:extLst>
      <p:ext uri="{BB962C8B-B14F-4D97-AF65-F5344CB8AC3E}">
        <p14:creationId xmlns:p14="http://schemas.microsoft.com/office/powerpoint/2010/main" val="28825115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94EB54F7-ED95-4D2E-91C5-88D1E0260029}" type="slidenum">
              <a:rPr lang="de-DE" altLang="de-DE"/>
              <a:pPr>
                <a:defRPr/>
              </a:pPr>
              <a:t>‹Nr.›</a:t>
            </a:fld>
            <a:endParaRPr lang="de-DE" altLang="de-DE"/>
          </a:p>
        </p:txBody>
      </p:sp>
    </p:spTree>
    <p:extLst>
      <p:ext uri="{BB962C8B-B14F-4D97-AF65-F5344CB8AC3E}">
        <p14:creationId xmlns:p14="http://schemas.microsoft.com/office/powerpoint/2010/main" val="41229337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88DE03C7-4D35-4118-A68F-9B932D319361}" type="slidenum">
              <a:rPr lang="de-DE" altLang="de-DE"/>
              <a:pPr>
                <a:defRPr/>
              </a:pPr>
              <a:t>‹Nr.›</a:t>
            </a:fld>
            <a:endParaRPr lang="de-DE" altLang="de-DE"/>
          </a:p>
        </p:txBody>
      </p:sp>
    </p:spTree>
    <p:extLst>
      <p:ext uri="{BB962C8B-B14F-4D97-AF65-F5344CB8AC3E}">
        <p14:creationId xmlns:p14="http://schemas.microsoft.com/office/powerpoint/2010/main" val="30669316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96FD2828-FBB2-44E2-8F09-98D7663E6958}" type="slidenum">
              <a:rPr lang="de-DE" altLang="de-DE"/>
              <a:pPr>
                <a:defRPr/>
              </a:pPr>
              <a:t>‹Nr.›</a:t>
            </a:fld>
            <a:endParaRPr lang="de-DE" altLang="de-DE"/>
          </a:p>
        </p:txBody>
      </p:sp>
    </p:spTree>
    <p:extLst>
      <p:ext uri="{BB962C8B-B14F-4D97-AF65-F5344CB8AC3E}">
        <p14:creationId xmlns:p14="http://schemas.microsoft.com/office/powerpoint/2010/main" val="3923173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p:cNvSpPr>
            <a:spLocks noGrp="1" noChangeArrowheads="1"/>
          </p:cNvSpPr>
          <p:nvPr>
            <p:ph type="sldNum" sz="quarter" idx="12"/>
          </p:nvPr>
        </p:nvSpPr>
        <p:spPr>
          <a:ln/>
        </p:spPr>
        <p:txBody>
          <a:bodyPr/>
          <a:lstStyle>
            <a:lvl1pPr>
              <a:defRPr/>
            </a:lvl1pPr>
          </a:lstStyle>
          <a:p>
            <a:pPr>
              <a:defRPr/>
            </a:pPr>
            <a:fld id="{70A3DC05-ED93-4A84-8870-88AE8ADF4A6F}" type="slidenum">
              <a:rPr lang="de-DE" altLang="de-DE"/>
              <a:pPr>
                <a:defRPr/>
              </a:pPr>
              <a:t>‹Nr.›</a:t>
            </a:fld>
            <a:endParaRPr lang="de-DE" altLang="de-DE"/>
          </a:p>
        </p:txBody>
      </p:sp>
    </p:spTree>
    <p:extLst>
      <p:ext uri="{BB962C8B-B14F-4D97-AF65-F5344CB8AC3E}">
        <p14:creationId xmlns:p14="http://schemas.microsoft.com/office/powerpoint/2010/main" val="152381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38646155-2352-48E0-A2FA-0EE42A300F52}" type="slidenum">
              <a:rPr lang="de-DE" altLang="de-DE"/>
              <a:pPr>
                <a:defRPr/>
              </a:pPr>
              <a:t>‹Nr.›</a:t>
            </a:fld>
            <a:endParaRPr lang="de-DE" altLang="de-DE"/>
          </a:p>
        </p:txBody>
      </p:sp>
    </p:spTree>
    <p:extLst>
      <p:ext uri="{BB962C8B-B14F-4D97-AF65-F5344CB8AC3E}">
        <p14:creationId xmlns:p14="http://schemas.microsoft.com/office/powerpoint/2010/main" val="122277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8"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9" name="Rectangle 6"/>
          <p:cNvSpPr>
            <a:spLocks noGrp="1" noChangeArrowheads="1"/>
          </p:cNvSpPr>
          <p:nvPr>
            <p:ph type="sldNum" sz="quarter" idx="12"/>
          </p:nvPr>
        </p:nvSpPr>
        <p:spPr>
          <a:ln/>
        </p:spPr>
        <p:txBody>
          <a:bodyPr/>
          <a:lstStyle>
            <a:lvl1pPr>
              <a:defRPr/>
            </a:lvl1pPr>
          </a:lstStyle>
          <a:p>
            <a:pPr>
              <a:defRPr/>
            </a:pPr>
            <a:fld id="{1CC5AC8E-8CCC-4892-A2FD-9CF151B0ED9F}" type="slidenum">
              <a:rPr lang="de-DE" altLang="de-DE"/>
              <a:pPr>
                <a:defRPr/>
              </a:pPr>
              <a:t>‹Nr.›</a:t>
            </a:fld>
            <a:endParaRPr lang="de-DE" altLang="de-DE"/>
          </a:p>
        </p:txBody>
      </p:sp>
    </p:spTree>
    <p:extLst>
      <p:ext uri="{BB962C8B-B14F-4D97-AF65-F5344CB8AC3E}">
        <p14:creationId xmlns:p14="http://schemas.microsoft.com/office/powerpoint/2010/main" val="3721058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5" name="Rectangle 6"/>
          <p:cNvSpPr>
            <a:spLocks noGrp="1" noChangeArrowheads="1"/>
          </p:cNvSpPr>
          <p:nvPr>
            <p:ph type="sldNum" sz="quarter" idx="12"/>
          </p:nvPr>
        </p:nvSpPr>
        <p:spPr>
          <a:ln/>
        </p:spPr>
        <p:txBody>
          <a:bodyPr/>
          <a:lstStyle>
            <a:lvl1pPr>
              <a:defRPr/>
            </a:lvl1pPr>
          </a:lstStyle>
          <a:p>
            <a:pPr>
              <a:defRPr/>
            </a:pPr>
            <a:fld id="{69AF41E1-14D0-455C-AB55-8F56485BC2EA}" type="slidenum">
              <a:rPr lang="de-DE" altLang="de-DE"/>
              <a:pPr>
                <a:defRPr/>
              </a:pPr>
              <a:t>‹Nr.›</a:t>
            </a:fld>
            <a:endParaRPr lang="de-DE" altLang="de-DE"/>
          </a:p>
        </p:txBody>
      </p:sp>
    </p:spTree>
    <p:extLst>
      <p:ext uri="{BB962C8B-B14F-4D97-AF65-F5344CB8AC3E}">
        <p14:creationId xmlns:p14="http://schemas.microsoft.com/office/powerpoint/2010/main" val="226624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3"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4" name="Rectangle 6"/>
          <p:cNvSpPr>
            <a:spLocks noGrp="1" noChangeArrowheads="1"/>
          </p:cNvSpPr>
          <p:nvPr>
            <p:ph type="sldNum" sz="quarter" idx="12"/>
          </p:nvPr>
        </p:nvSpPr>
        <p:spPr>
          <a:ln/>
        </p:spPr>
        <p:txBody>
          <a:bodyPr/>
          <a:lstStyle>
            <a:lvl1pPr>
              <a:defRPr/>
            </a:lvl1pPr>
          </a:lstStyle>
          <a:p>
            <a:pPr>
              <a:defRPr/>
            </a:pPr>
            <a:fld id="{F859BBC5-09E9-4639-99E0-5F0087DC2E73}" type="slidenum">
              <a:rPr lang="de-DE" altLang="de-DE"/>
              <a:pPr>
                <a:defRPr/>
              </a:pPr>
              <a:t>‹Nr.›</a:t>
            </a:fld>
            <a:endParaRPr lang="de-DE" altLang="de-DE"/>
          </a:p>
        </p:txBody>
      </p:sp>
    </p:spTree>
    <p:extLst>
      <p:ext uri="{BB962C8B-B14F-4D97-AF65-F5344CB8AC3E}">
        <p14:creationId xmlns:p14="http://schemas.microsoft.com/office/powerpoint/2010/main" val="254249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9B53E336-F10D-4832-A2DC-01D043E94304}" type="slidenum">
              <a:rPr lang="de-DE" altLang="de-DE"/>
              <a:pPr>
                <a:defRPr/>
              </a:pPr>
              <a:t>‹Nr.›</a:t>
            </a:fld>
            <a:endParaRPr lang="de-DE" altLang="de-DE"/>
          </a:p>
        </p:txBody>
      </p:sp>
    </p:spTree>
    <p:extLst>
      <p:ext uri="{BB962C8B-B14F-4D97-AF65-F5344CB8AC3E}">
        <p14:creationId xmlns:p14="http://schemas.microsoft.com/office/powerpoint/2010/main" val="3900163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p:cNvSpPr>
            <a:spLocks noGrp="1" noChangeArrowheads="1"/>
          </p:cNvSpPr>
          <p:nvPr>
            <p:ph type="sldNum" sz="quarter" idx="12"/>
          </p:nvPr>
        </p:nvSpPr>
        <p:spPr>
          <a:ln/>
        </p:spPr>
        <p:txBody>
          <a:bodyPr/>
          <a:lstStyle>
            <a:lvl1pPr>
              <a:defRPr/>
            </a:lvl1pPr>
          </a:lstStyle>
          <a:p>
            <a:pPr>
              <a:defRPr/>
            </a:pPr>
            <a:fld id="{3D84606F-A881-484A-8379-CE6D3ABD7CF3}" type="slidenum">
              <a:rPr lang="de-DE" altLang="de-DE"/>
              <a:pPr>
                <a:defRPr/>
              </a:pPr>
              <a:t>‹Nr.›</a:t>
            </a:fld>
            <a:endParaRPr lang="de-DE" altLang="de-DE"/>
          </a:p>
        </p:txBody>
      </p:sp>
    </p:spTree>
    <p:extLst>
      <p:ext uri="{BB962C8B-B14F-4D97-AF65-F5344CB8AC3E}">
        <p14:creationId xmlns:p14="http://schemas.microsoft.com/office/powerpoint/2010/main" val="3377137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smtClean="0"/>
              <a:t>Titelmasterformat durch Klicken bearbeiten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cs typeface="Arial" charset="0"/>
              </a:defRPr>
            </a:lvl1pPr>
          </a:lstStyle>
          <a:p>
            <a:pPr>
              <a:defRPr/>
            </a:pPr>
            <a:endParaRPr lang="de-DE" altLang="de-DE"/>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cs typeface="Arial" charset="0"/>
              </a:defRPr>
            </a:lvl1pPr>
          </a:lstStyle>
          <a:p>
            <a:pPr>
              <a:defRPr/>
            </a:pPr>
            <a:endParaRPr lang="de-DE" altLang="de-DE"/>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charset="0"/>
                <a:cs typeface="Arial" charset="0"/>
              </a:defRPr>
            </a:lvl1pPr>
          </a:lstStyle>
          <a:p>
            <a:pPr>
              <a:defRPr/>
            </a:pPr>
            <a:fld id="{F1405B8C-91B7-4599-8596-9BCA24CBDD8B}"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smtClean="0"/>
              <a:t>Klicken Sie, um das Titelformat zu bearbeiten</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Klicken Sie, um die Formate des Vorlagentextes zu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5124"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400" smtClean="0">
                <a:latin typeface="+mn-lt"/>
                <a:cs typeface="Arial" charset="0"/>
              </a:defRPr>
            </a:lvl1pPr>
          </a:lstStyle>
          <a:p>
            <a:pPr>
              <a:defRPr/>
            </a:pPr>
            <a:endParaRPr lang="de-DE" altLang="de-DE"/>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400" smtClean="0">
                <a:latin typeface="+mn-lt"/>
                <a:cs typeface="Arial" charset="0"/>
              </a:defRPr>
            </a:lvl1pPr>
          </a:lstStyle>
          <a:p>
            <a:pPr>
              <a:defRPr/>
            </a:pPr>
            <a:endParaRPr lang="de-DE" altLang="de-DE"/>
          </a:p>
        </p:txBody>
      </p:sp>
      <p:sp>
        <p:nvSpPr>
          <p:cNvPr id="5126"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smtClean="0">
                <a:latin typeface="+mn-lt"/>
                <a:cs typeface="Arial" charset="0"/>
              </a:defRPr>
            </a:lvl1pPr>
          </a:lstStyle>
          <a:p>
            <a:pPr>
              <a:defRPr/>
            </a:pPr>
            <a:fld id="{D728C24F-DDC7-4664-882D-47A1FD037491}"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Arial" charset="0"/>
        </a:defRPr>
      </a:lvl2pPr>
      <a:lvl3pPr algn="ctr" rtl="0" eaLnBrk="0" fontAlgn="base" hangingPunct="0">
        <a:spcBef>
          <a:spcPct val="0"/>
        </a:spcBef>
        <a:spcAft>
          <a:spcPct val="0"/>
        </a:spcAft>
        <a:defRPr sz="4400">
          <a:solidFill>
            <a:schemeClr val="tx2"/>
          </a:solidFill>
          <a:latin typeface="Times New Roman" pitchFamily="18" charset="0"/>
          <a:cs typeface="Arial" charset="0"/>
        </a:defRPr>
      </a:lvl3pPr>
      <a:lvl4pPr algn="ctr" rtl="0" eaLnBrk="0" fontAlgn="base" hangingPunct="0">
        <a:spcBef>
          <a:spcPct val="0"/>
        </a:spcBef>
        <a:spcAft>
          <a:spcPct val="0"/>
        </a:spcAft>
        <a:defRPr sz="4400">
          <a:solidFill>
            <a:schemeClr val="tx2"/>
          </a:solidFill>
          <a:latin typeface="Times New Roman" pitchFamily="18" charset="0"/>
          <a:cs typeface="Arial" charset="0"/>
        </a:defRPr>
      </a:lvl4pPr>
      <a:lvl5pPr algn="ctr" rtl="0" eaLnBrk="0" fontAlgn="base" hangingPunct="0">
        <a:spcBef>
          <a:spcPct val="0"/>
        </a:spcBef>
        <a:spcAft>
          <a:spcPct val="0"/>
        </a:spcAft>
        <a:defRPr sz="4400">
          <a:solidFill>
            <a:schemeClr val="tx2"/>
          </a:solidFill>
          <a:latin typeface="Times New Roman" pitchFamily="18" charset="0"/>
          <a:cs typeface="Arial" charset="0"/>
        </a:defRPr>
      </a:lvl5pPr>
      <a:lvl6pPr marL="457200" algn="ctr" rtl="0" fontAlgn="base">
        <a:spcBef>
          <a:spcPct val="0"/>
        </a:spcBef>
        <a:spcAft>
          <a:spcPct val="0"/>
        </a:spcAft>
        <a:defRPr sz="4400">
          <a:solidFill>
            <a:schemeClr val="tx2"/>
          </a:solidFill>
          <a:latin typeface="Times New Roman" pitchFamily="18" charset="0"/>
          <a:cs typeface="Arial" charset="0"/>
        </a:defRPr>
      </a:lvl6pPr>
      <a:lvl7pPr marL="914400" algn="ctr" rtl="0" fontAlgn="base">
        <a:spcBef>
          <a:spcPct val="0"/>
        </a:spcBef>
        <a:spcAft>
          <a:spcPct val="0"/>
        </a:spcAft>
        <a:defRPr sz="4400">
          <a:solidFill>
            <a:schemeClr val="tx2"/>
          </a:solidFill>
          <a:latin typeface="Times New Roman" pitchFamily="18" charset="0"/>
          <a:cs typeface="Arial" charset="0"/>
        </a:defRPr>
      </a:lvl7pPr>
      <a:lvl8pPr marL="1371600" algn="ctr" rtl="0" fontAlgn="base">
        <a:spcBef>
          <a:spcPct val="0"/>
        </a:spcBef>
        <a:spcAft>
          <a:spcPct val="0"/>
        </a:spcAft>
        <a:defRPr sz="4400">
          <a:solidFill>
            <a:schemeClr val="tx2"/>
          </a:solidFill>
          <a:latin typeface="Times New Roman" pitchFamily="18" charset="0"/>
          <a:cs typeface="Arial" charset="0"/>
        </a:defRPr>
      </a:lvl8pPr>
      <a:lvl9pPr marL="1828800" algn="ctr" rtl="0"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8.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eg"/><Relationship Id="rId12"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2"/>
          <p:cNvSpPr txBox="1">
            <a:spLocks noChangeArrowheads="1"/>
          </p:cNvSpPr>
          <p:nvPr/>
        </p:nvSpPr>
        <p:spPr bwMode="auto">
          <a:xfrm>
            <a:off x="727546" y="2708920"/>
            <a:ext cx="7772400" cy="86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altLang="de-DE" sz="5400" b="1" i="0" u="none" strike="noStrike" kern="0" cap="none" spc="0" normalizeH="0" baseline="0" noProof="0" dirty="0" smtClean="0">
                <a:ln>
                  <a:noFill/>
                </a:ln>
                <a:solidFill>
                  <a:srgbClr val="009999"/>
                </a:solidFill>
                <a:effectLst>
                  <a:outerShdw blurRad="38100" dist="38100" dir="2700000" algn="tl">
                    <a:srgbClr val="000000"/>
                  </a:outerShdw>
                </a:effectLst>
                <a:uLnTx/>
                <a:uFillTx/>
                <a:latin typeface="Calibri" panose="020F0502020204030204" pitchFamily="34" charset="0"/>
                <a:ea typeface="+mj-ea"/>
                <a:cs typeface="Arial"/>
              </a:rPr>
              <a:t>Gemeinsames Wort </a:t>
            </a:r>
            <a:r>
              <a:rPr kumimoji="0" lang="de-DE" altLang="de-DE" sz="4000" b="1"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Calibri" panose="020F0502020204030204" pitchFamily="34" charset="0"/>
                <a:ea typeface="+mj-ea"/>
                <a:cs typeface="Arial"/>
              </a:rPr>
              <a:t/>
            </a:r>
            <a:br>
              <a:rPr kumimoji="0" lang="de-DE" altLang="de-DE" sz="4000" b="1" i="0" u="none" strike="noStrike" kern="0" cap="none" spc="0" normalizeH="0" baseline="0" noProof="0" dirty="0" smtClean="0">
                <a:ln>
                  <a:noFill/>
                </a:ln>
                <a:solidFill>
                  <a:srgbClr val="FFFFFF"/>
                </a:solidFill>
                <a:effectLst>
                  <a:outerShdw blurRad="38100" dist="38100" dir="2700000" algn="tl">
                    <a:srgbClr val="000000"/>
                  </a:outerShdw>
                </a:effectLst>
                <a:uLnTx/>
                <a:uFillTx/>
                <a:latin typeface="Calibri" panose="020F0502020204030204" pitchFamily="34" charset="0"/>
                <a:ea typeface="+mj-ea"/>
                <a:cs typeface="Arial"/>
              </a:rPr>
            </a:br>
            <a:r>
              <a:rPr kumimoji="0" lang="de-DE" altLang="de-DE" sz="2400" b="0"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t>der Arbeitsgemeinschaft christlicher Kirchen</a:t>
            </a:r>
            <a:br>
              <a:rPr kumimoji="0" lang="de-DE" altLang="de-DE" sz="2400" b="0"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br>
            <a:r>
              <a:rPr kumimoji="0" lang="de-DE" altLang="de-DE" sz="2400" b="0"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t>und</a:t>
            </a:r>
            <a:br>
              <a:rPr kumimoji="0" lang="de-DE" altLang="de-DE" sz="2400" b="0"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br>
            <a:r>
              <a:rPr kumimoji="0" lang="de-DE" altLang="de-DE" sz="2400" b="0"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t>Islamischer Religionsgemeinschaften und Initiativen</a:t>
            </a:r>
            <a:br>
              <a:rPr kumimoji="0" lang="de-DE" altLang="de-DE" sz="2400" b="0"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br>
            <a:r>
              <a:rPr kumimoji="0" lang="de-DE" altLang="de-DE" sz="2400" b="0"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t>in Baden-Württemberg</a:t>
            </a:r>
            <a:r>
              <a:rPr kumimoji="0" lang="de-DE" altLang="de-DE" sz="2400" b="1"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t/>
            </a:r>
            <a:br>
              <a:rPr kumimoji="0" lang="de-DE" altLang="de-DE" sz="2400" b="1" i="0" u="none" strike="noStrike" kern="0" cap="none" spc="0" normalizeH="0" baseline="0" noProof="0" dirty="0" smtClean="0">
                <a:ln>
                  <a:noFill/>
                </a:ln>
                <a:solidFill>
                  <a:srgbClr val="2D2D8A"/>
                </a:solidFill>
                <a:effectLst/>
                <a:uLnTx/>
                <a:uFillTx/>
                <a:latin typeface="Calibri" panose="020F0502020204030204" pitchFamily="34" charset="0"/>
                <a:ea typeface="+mj-ea"/>
                <a:cs typeface="Arial"/>
              </a:rPr>
            </a:br>
            <a:r>
              <a:rPr kumimoji="0" lang="de-DE" altLang="de-DE" sz="4000" i="0" u="none" strike="noStrike" kern="0" cap="none" spc="0" normalizeH="0" baseline="0" noProof="0" dirty="0" smtClean="0">
                <a:ln>
                  <a:noFill/>
                </a:ln>
                <a:solidFill>
                  <a:srgbClr val="009999"/>
                </a:solidFill>
                <a:effectLst>
                  <a:outerShdw blurRad="38100" dist="38100" dir="2700000" algn="tl">
                    <a:srgbClr val="000000"/>
                  </a:outerShdw>
                </a:effectLst>
                <a:uLnTx/>
                <a:uFillTx/>
                <a:latin typeface="Calibri" panose="020F0502020204030204" pitchFamily="34" charset="0"/>
                <a:ea typeface="+mj-ea"/>
                <a:cs typeface="Arial"/>
              </a:rPr>
              <a:t>zum Einsatz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DE" altLang="de-DE" sz="4000" i="0" u="none" strike="noStrike" kern="0" cap="none" spc="0" normalizeH="0" baseline="0" noProof="0" dirty="0" smtClean="0">
                <a:ln>
                  <a:noFill/>
                </a:ln>
                <a:solidFill>
                  <a:srgbClr val="009999"/>
                </a:solidFill>
                <a:effectLst>
                  <a:outerShdw blurRad="38100" dist="38100" dir="2700000" algn="tl">
                    <a:srgbClr val="000000"/>
                  </a:outerShdw>
                </a:effectLst>
                <a:uLnTx/>
                <a:uFillTx/>
                <a:latin typeface="Calibri" panose="020F0502020204030204" pitchFamily="34" charset="0"/>
                <a:ea typeface="+mj-ea"/>
                <a:cs typeface="Arial"/>
              </a:rPr>
              <a:t>für Frieden und Gerechtigkeit</a:t>
            </a:r>
            <a:endParaRPr kumimoji="0" lang="de-DE" altLang="de-DE" sz="4000" i="0" u="none" strike="noStrike" kern="0" cap="none" spc="0" normalizeH="0" baseline="0" noProof="0" dirty="0" smtClean="0">
              <a:ln>
                <a:noFill/>
              </a:ln>
              <a:solidFill>
                <a:srgbClr val="009999"/>
              </a:solidFill>
              <a:effectLst/>
              <a:uLnTx/>
              <a:uFillTx/>
              <a:latin typeface="Calibri" panose="020F0502020204030204" pitchFamily="34" charset="0"/>
              <a:ea typeface="+mj-ea"/>
              <a:cs typeface="Arial"/>
            </a:endParaRPr>
          </a:p>
        </p:txBody>
      </p:sp>
      <p:pic>
        <p:nvPicPr>
          <p:cNvPr id="42"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3" name="Picture 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hteck 2"/>
          <p:cNvSpPr/>
          <p:nvPr/>
        </p:nvSpPr>
        <p:spPr>
          <a:xfrm>
            <a:off x="227385" y="1067905"/>
            <a:ext cx="8737101" cy="5509200"/>
          </a:xfrm>
          <a:prstGeom prst="rect">
            <a:avLst/>
          </a:prstGeom>
        </p:spPr>
        <p:txBody>
          <a:bodyPr wrap="square">
            <a:spAutoFit/>
          </a:bodyPr>
          <a:lstStyle/>
          <a:p>
            <a:r>
              <a:rPr lang="de-DE" sz="1600" dirty="0" smtClean="0">
                <a:latin typeface="Calibri" panose="020F0502020204030204" pitchFamily="34" charset="0"/>
              </a:rPr>
              <a:t>Antiochenisch-Orthodoxe (Rum-Orthodoxe) Kirche - Metropolie von Deutschland und Mitteleuropa</a:t>
            </a:r>
          </a:p>
          <a:p>
            <a:r>
              <a:rPr lang="de-DE" sz="1600" dirty="0" smtClean="0">
                <a:latin typeface="Calibri" panose="020F0502020204030204" pitchFamily="34" charset="0"/>
              </a:rPr>
              <a:t>Armenisch-Apostolische Orthodoxe Kirche	</a:t>
            </a:r>
          </a:p>
          <a:p>
            <a:r>
              <a:rPr lang="de-DE" sz="1600" dirty="0" smtClean="0">
                <a:latin typeface="Calibri" panose="020F0502020204030204" pitchFamily="34" charset="0"/>
              </a:rPr>
              <a:t>Bund Evangelisch-Freikirchlicher Gemeinden Landesverband Baden-Württemberg	</a:t>
            </a:r>
          </a:p>
          <a:p>
            <a:r>
              <a:rPr lang="de-DE" sz="1600" dirty="0" smtClean="0">
                <a:latin typeface="Calibri" panose="020F0502020204030204" pitchFamily="34" charset="0"/>
              </a:rPr>
              <a:t>Council </a:t>
            </a:r>
            <a:r>
              <a:rPr lang="de-DE" sz="1600" dirty="0" err="1" smtClean="0">
                <a:latin typeface="Calibri" panose="020F0502020204030204" pitchFamily="34" charset="0"/>
              </a:rPr>
              <a:t>of</a:t>
            </a:r>
            <a:r>
              <a:rPr lang="de-DE" sz="1600" dirty="0" smtClean="0">
                <a:latin typeface="Calibri" panose="020F0502020204030204" pitchFamily="34" charset="0"/>
              </a:rPr>
              <a:t> </a:t>
            </a:r>
            <a:r>
              <a:rPr lang="de-DE" sz="1600" dirty="0" err="1" smtClean="0">
                <a:latin typeface="Calibri" panose="020F0502020204030204" pitchFamily="34" charset="0"/>
              </a:rPr>
              <a:t>Anglican</a:t>
            </a:r>
            <a:r>
              <a:rPr lang="de-DE" sz="1600" dirty="0" smtClean="0">
                <a:latin typeface="Calibri" panose="020F0502020204030204" pitchFamily="34" charset="0"/>
              </a:rPr>
              <a:t> </a:t>
            </a:r>
            <a:r>
              <a:rPr lang="de-DE" sz="1600" dirty="0" err="1" smtClean="0">
                <a:latin typeface="Calibri" panose="020F0502020204030204" pitchFamily="34" charset="0"/>
              </a:rPr>
              <a:t>Episcopal</a:t>
            </a:r>
            <a:r>
              <a:rPr lang="de-DE" sz="1600" dirty="0" smtClean="0">
                <a:latin typeface="Calibri" panose="020F0502020204030204" pitchFamily="34" charset="0"/>
              </a:rPr>
              <a:t> </a:t>
            </a:r>
            <a:r>
              <a:rPr lang="de-DE" sz="1600" dirty="0" err="1" smtClean="0">
                <a:latin typeface="Calibri" panose="020F0502020204030204" pitchFamily="34" charset="0"/>
              </a:rPr>
              <a:t>Churches</a:t>
            </a:r>
            <a:r>
              <a:rPr lang="de-DE" sz="1600" dirty="0" smtClean="0">
                <a:latin typeface="Calibri" panose="020F0502020204030204" pitchFamily="34" charset="0"/>
              </a:rPr>
              <a:t> in Germany (Anglikanische Arbeitsgemeinschaft in Deutschland)</a:t>
            </a:r>
          </a:p>
          <a:p>
            <a:r>
              <a:rPr lang="de-DE" sz="1600" dirty="0" smtClean="0">
                <a:latin typeface="Calibri" panose="020F0502020204030204" pitchFamily="34" charset="0"/>
              </a:rPr>
              <a:t>Die Heilsarmee	</a:t>
            </a:r>
          </a:p>
          <a:p>
            <a:r>
              <a:rPr lang="de-DE" sz="1600" dirty="0" smtClean="0">
                <a:latin typeface="Calibri" panose="020F0502020204030204" pitchFamily="34" charset="0"/>
              </a:rPr>
              <a:t>Evangelische Brüder-Unität - Herrnhuter Brüdergemeine	</a:t>
            </a:r>
          </a:p>
          <a:p>
            <a:r>
              <a:rPr lang="de-DE" sz="1600" dirty="0" smtClean="0">
                <a:latin typeface="Calibri" panose="020F0502020204030204" pitchFamily="34" charset="0"/>
              </a:rPr>
              <a:t>Evangelische Landeskirche in Baden	</a:t>
            </a:r>
          </a:p>
          <a:p>
            <a:r>
              <a:rPr lang="de-DE" sz="1600" dirty="0" smtClean="0">
                <a:latin typeface="Calibri" panose="020F0502020204030204" pitchFamily="34" charset="0"/>
              </a:rPr>
              <a:t>Evangelische Landeskirche in Württemberg	</a:t>
            </a:r>
          </a:p>
          <a:p>
            <a:r>
              <a:rPr lang="de-DE" sz="1600" dirty="0" smtClean="0">
                <a:latin typeface="Calibri" panose="020F0502020204030204" pitchFamily="34" charset="0"/>
              </a:rPr>
              <a:t>Evangelisch-Lutherische Kirche in Baden	</a:t>
            </a:r>
          </a:p>
          <a:p>
            <a:r>
              <a:rPr lang="de-DE" sz="1600" dirty="0" smtClean="0">
                <a:latin typeface="Calibri" panose="020F0502020204030204" pitchFamily="34" charset="0"/>
              </a:rPr>
              <a:t>Evangelisch-methodistische Kirche	</a:t>
            </a:r>
          </a:p>
          <a:p>
            <a:r>
              <a:rPr lang="de-DE" sz="1600" dirty="0" smtClean="0">
                <a:latin typeface="Calibri" panose="020F0502020204030204" pitchFamily="34" charset="0"/>
              </a:rPr>
              <a:t>Griechisch-Orthodoxe Metropolie von Deutschland - Exarchat von Zentraleuropa	</a:t>
            </a:r>
          </a:p>
          <a:p>
            <a:r>
              <a:rPr lang="de-DE" sz="1600" dirty="0" smtClean="0">
                <a:latin typeface="Calibri" panose="020F0502020204030204" pitchFamily="34" charset="0"/>
              </a:rPr>
              <a:t>Katholisches Bistum der Alt-Katholiken in Deutschland - Landessynodalbezirk Baden-Württemberg	</a:t>
            </a:r>
          </a:p>
          <a:p>
            <a:r>
              <a:rPr lang="de-DE" sz="1600" dirty="0" smtClean="0">
                <a:latin typeface="Calibri" panose="020F0502020204030204" pitchFamily="34" charset="0"/>
              </a:rPr>
              <a:t>Koptisch-Orthodoxe Kirche - St. Georg, Baden-Württemberg e.V. </a:t>
            </a:r>
          </a:p>
          <a:p>
            <a:r>
              <a:rPr lang="de-DE" sz="1600" dirty="0" smtClean="0">
                <a:latin typeface="Calibri" panose="020F0502020204030204" pitchFamily="34" charset="0"/>
              </a:rPr>
              <a:t>Mülheimer Verband Freikirchlich-Evangelischer Gemeinden in Baden-Württemberg	</a:t>
            </a:r>
          </a:p>
          <a:p>
            <a:r>
              <a:rPr lang="de-DE" sz="1600" dirty="0" smtClean="0">
                <a:latin typeface="Calibri" panose="020F0502020204030204" pitchFamily="34" charset="0"/>
              </a:rPr>
              <a:t>Römisch-Katholische Kirche Erzdiözese Freiburg	</a:t>
            </a:r>
          </a:p>
          <a:p>
            <a:r>
              <a:rPr lang="de-DE" sz="1600" dirty="0" smtClean="0">
                <a:latin typeface="Calibri" panose="020F0502020204030204" pitchFamily="34" charset="0"/>
              </a:rPr>
              <a:t>Römisch-Katholische Kirche Diözese Rottenburg-Stuttgart</a:t>
            </a:r>
          </a:p>
          <a:p>
            <a:r>
              <a:rPr lang="de-DE" sz="1600" dirty="0" smtClean="0">
                <a:latin typeface="Calibri" panose="020F0502020204030204" pitchFamily="34" charset="0"/>
              </a:rPr>
              <a:t>Rumänisch-Orthodoxe Kirche - Dekanat Baden-Württemberg</a:t>
            </a:r>
          </a:p>
          <a:p>
            <a:r>
              <a:rPr lang="de-DE" sz="1600" dirty="0" smtClean="0">
                <a:latin typeface="Calibri" panose="020F0502020204030204" pitchFamily="34" charset="0"/>
              </a:rPr>
              <a:t>Selbständige Evangelisch-Lutherische Kirche (SELK) - Kirchenbezirk Süddeutschland	</a:t>
            </a:r>
          </a:p>
          <a:p>
            <a:r>
              <a:rPr lang="de-DE" sz="1600" dirty="0" smtClean="0">
                <a:latin typeface="Calibri" panose="020F0502020204030204" pitchFamily="34" charset="0"/>
              </a:rPr>
              <a:t>Serbisch-Orthodoxe Diözese von Frankfurt und ganz Deutschland - Dekanat Süddeutschland	</a:t>
            </a:r>
          </a:p>
          <a:p>
            <a:r>
              <a:rPr lang="de-DE" sz="1600" dirty="0" smtClean="0">
                <a:latin typeface="Calibri" panose="020F0502020204030204" pitchFamily="34" charset="0"/>
              </a:rPr>
              <a:t>Syrisch-Orthodoxe Kirche von Antiochien in Deutschland	</a:t>
            </a:r>
          </a:p>
          <a:p>
            <a:r>
              <a:rPr lang="de-DE" sz="1600" dirty="0" smtClean="0">
                <a:latin typeface="Calibri" panose="020F0502020204030204" pitchFamily="34" charset="0"/>
              </a:rPr>
              <a:t>Verband der </a:t>
            </a:r>
            <a:r>
              <a:rPr lang="de-DE" sz="1600" dirty="0" err="1" smtClean="0">
                <a:latin typeface="Calibri" panose="020F0502020204030204" pitchFamily="34" charset="0"/>
              </a:rPr>
              <a:t>Mennonitengemeinden</a:t>
            </a:r>
            <a:r>
              <a:rPr lang="de-DE" sz="1600" dirty="0" smtClean="0">
                <a:latin typeface="Calibri" panose="020F0502020204030204" pitchFamily="34" charset="0"/>
              </a:rPr>
              <a:t> in Baden-Württemberg	</a:t>
            </a:r>
          </a:p>
          <a:p>
            <a:r>
              <a:rPr lang="de-DE" sz="1600" dirty="0" smtClean="0">
                <a:latin typeface="Calibri" panose="020F0502020204030204" pitchFamily="34" charset="0"/>
              </a:rPr>
              <a:t>Volksmission entschiedener Christen	</a:t>
            </a:r>
          </a:p>
        </p:txBody>
      </p:sp>
      <p:pic>
        <p:nvPicPr>
          <p:cNvPr id="2" name="Grafik 1"/>
          <p:cNvPicPr/>
          <p:nvPr/>
        </p:nvPicPr>
        <p:blipFill>
          <a:blip r:embed="rId4" cstate="print">
            <a:clrChange>
              <a:clrFrom>
                <a:srgbClr val="FFFFFE"/>
              </a:clrFrom>
              <a:clrTo>
                <a:srgbClr val="FFFFFE">
                  <a:alpha val="0"/>
                </a:srgbClr>
              </a:clrTo>
            </a:clrChange>
            <a:extLst>
              <a:ext uri="{28A0092B-C50C-407E-A947-70E740481C1C}">
                <a14:useLocalDpi xmlns:a14="http://schemas.microsoft.com/office/drawing/2010/main" val="0"/>
              </a:ext>
            </a:extLst>
          </a:blip>
          <a:stretch>
            <a:fillRect/>
          </a:stretch>
        </p:blipFill>
        <p:spPr>
          <a:xfrm>
            <a:off x="1489246" y="2204864"/>
            <a:ext cx="6336704" cy="1673468"/>
          </a:xfrm>
          <a:prstGeom prst="rect">
            <a:avLst/>
          </a:prstGeom>
        </p:spPr>
      </p:pic>
      <p:sp>
        <p:nvSpPr>
          <p:cNvPr id="4" name="Rechteck 3"/>
          <p:cNvSpPr/>
          <p:nvPr/>
        </p:nvSpPr>
        <p:spPr>
          <a:xfrm rot="20283682">
            <a:off x="323528" y="2654031"/>
            <a:ext cx="8472810" cy="1477328"/>
          </a:xfrm>
          <a:prstGeom prst="rect">
            <a:avLst/>
          </a:prstGeom>
          <a:solidFill>
            <a:srgbClr val="009999"/>
          </a:solidFill>
        </p:spPr>
        <p:txBody>
          <a:bodyPr wrap="square">
            <a:spAutoFit/>
          </a:bodyPr>
          <a:lstStyle/>
          <a:p>
            <a:r>
              <a:rPr lang="de-DE" dirty="0" smtClean="0">
                <a:solidFill>
                  <a:schemeClr val="bg1"/>
                </a:solidFill>
                <a:latin typeface="Calibri" panose="020F0502020204030204" pitchFamily="34" charset="0"/>
              </a:rPr>
              <a:t>Beratend Mitwirkende: </a:t>
            </a:r>
          </a:p>
          <a:p>
            <a:r>
              <a:rPr lang="de-DE" dirty="0" smtClean="0">
                <a:solidFill>
                  <a:schemeClr val="bg1"/>
                </a:solidFill>
                <a:latin typeface="Calibri" panose="020F0502020204030204" pitchFamily="34" charset="0"/>
              </a:rPr>
              <a:t>Bund Freier evangelischer Gemeinden Baden-Württemberg Nord- und Südkreis	</a:t>
            </a:r>
          </a:p>
          <a:p>
            <a:r>
              <a:rPr lang="de-DE" dirty="0" smtClean="0">
                <a:solidFill>
                  <a:schemeClr val="bg1"/>
                </a:solidFill>
                <a:latin typeface="Calibri" panose="020F0502020204030204" pitchFamily="34" charset="0"/>
              </a:rPr>
              <a:t>Bund freikirchlicher Pfingstgemeinden Region Baden-Württemberg	</a:t>
            </a:r>
          </a:p>
          <a:p>
            <a:r>
              <a:rPr lang="de-DE" dirty="0" smtClean="0">
                <a:solidFill>
                  <a:schemeClr val="bg1"/>
                </a:solidFill>
                <a:latin typeface="Calibri" panose="020F0502020204030204" pitchFamily="34" charset="0"/>
              </a:rPr>
              <a:t>Neuapostolische Kirche Süddeutschland	</a:t>
            </a:r>
          </a:p>
          <a:p>
            <a:r>
              <a:rPr lang="de-DE" dirty="0" smtClean="0">
                <a:solidFill>
                  <a:schemeClr val="bg1"/>
                </a:solidFill>
                <a:latin typeface="Calibri" panose="020F0502020204030204" pitchFamily="34" charset="0"/>
              </a:rPr>
              <a:t>Bund Evangelischer </a:t>
            </a:r>
            <a:r>
              <a:rPr lang="de-DE" dirty="0" err="1" smtClean="0">
                <a:solidFill>
                  <a:schemeClr val="bg1"/>
                </a:solidFill>
                <a:latin typeface="Calibri" panose="020F0502020204030204" pitchFamily="34" charset="0"/>
              </a:rPr>
              <a:t>Täufergemeinden</a:t>
            </a:r>
            <a:endParaRPr lang="de-DE" dirty="0">
              <a:solidFill>
                <a:schemeClr val="bg1"/>
              </a:solidFill>
            </a:endParaRPr>
          </a:p>
        </p:txBody>
      </p:sp>
      <p:sp>
        <p:nvSpPr>
          <p:cNvPr id="7" name="Rechteck 6"/>
          <p:cNvSpPr/>
          <p:nvPr/>
        </p:nvSpPr>
        <p:spPr>
          <a:xfrm>
            <a:off x="254162" y="349286"/>
            <a:ext cx="5958408" cy="369332"/>
          </a:xfrm>
          <a:prstGeom prst="rect">
            <a:avLst/>
          </a:prstGeom>
        </p:spPr>
        <p:txBody>
          <a:bodyPr wrap="square">
            <a:spAutoFit/>
          </a:bodyPr>
          <a:lstStyle/>
          <a:p>
            <a:r>
              <a:rPr lang="de-DE" b="1" dirty="0" smtClean="0">
                <a:latin typeface="Calibri" panose="020F0502020204030204" pitchFamily="34" charset="0"/>
              </a:rPr>
              <a:t>Die Mitgliedskirchen der ACK in Baden-Württemberg:</a:t>
            </a:r>
            <a:endParaRPr lang="de-DE" b="1" dirty="0">
              <a:latin typeface="Calibri" panose="020F0502020204030204" pitchFamily="34" charset="0"/>
            </a:endParaRPr>
          </a:p>
        </p:txBody>
      </p:sp>
    </p:spTree>
    <p:extLst>
      <p:ext uri="{BB962C8B-B14F-4D97-AF65-F5344CB8AC3E}">
        <p14:creationId xmlns:p14="http://schemas.microsoft.com/office/powerpoint/2010/main" val="41863166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ppt_w</p:attrName>
                                        </p:attrNameLst>
                                      </p:cBhvr>
                                      <p:tavLst>
                                        <p:tav tm="0" fmla="#ppt_w*sin(2.5*pi*$)">
                                          <p:val>
                                            <p:fltVal val="0"/>
                                          </p:val>
                                        </p:tav>
                                        <p:tav tm="100000">
                                          <p:val>
                                            <p:fltVal val="1"/>
                                          </p:val>
                                        </p:tav>
                                      </p:tavLst>
                                    </p:anim>
                                    <p:anim calcmode="lin" valueType="num">
                                      <p:cBhvr>
                                        <p:cTn id="9" dur="5000" fill="hold"/>
                                        <p:tgtEl>
                                          <p:spTgt spid="2"/>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wipe(left)">
                                      <p:cBhvr>
                                        <p:cTn id="14" dur="500"/>
                                        <p:tgtEl>
                                          <p:spTgt spid="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left)">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37"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outVertical)">
                                      <p:cBhvr>
                                        <p:cTn id="2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7"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Grafi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49638" y="1538083"/>
            <a:ext cx="1190215" cy="684596"/>
          </a:xfrm>
          <a:prstGeom prst="rect">
            <a:avLst/>
          </a:prstGeom>
        </p:spPr>
      </p:pic>
      <p:pic>
        <p:nvPicPr>
          <p:cNvPr id="3" name="Grafik 2"/>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139952" y="4849634"/>
            <a:ext cx="2171723" cy="676820"/>
          </a:xfrm>
          <a:prstGeom prst="rect">
            <a:avLst/>
          </a:prstGeom>
        </p:spPr>
      </p:pic>
      <p:pic>
        <p:nvPicPr>
          <p:cNvPr id="4" name="Grafik 3"/>
          <p:cNvPicPr>
            <a:picLocks noChangeAspect="1"/>
          </p:cNvPicPr>
          <p:nvPr/>
        </p:nvPicPr>
        <p:blipFill>
          <a:blip r:embed="rId5">
            <a:clrChange>
              <a:clrFrom>
                <a:srgbClr val="000000">
                  <a:alpha val="0"/>
                </a:srgbClr>
              </a:clrFrom>
              <a:clrTo>
                <a:srgbClr val="000000">
                  <a:alpha val="0"/>
                </a:srgbClr>
              </a:clrTo>
            </a:clrChange>
            <a:extLst>
              <a:ext uri="{28A0092B-C50C-407E-A947-70E740481C1C}">
                <a14:useLocalDpi xmlns:a14="http://schemas.microsoft.com/office/drawing/2010/main" val="0"/>
              </a:ext>
            </a:extLst>
          </a:blip>
          <a:stretch>
            <a:fillRect/>
          </a:stretch>
        </p:blipFill>
        <p:spPr>
          <a:xfrm>
            <a:off x="5652219" y="3068960"/>
            <a:ext cx="1812875" cy="573799"/>
          </a:xfrm>
          <a:prstGeom prst="rect">
            <a:avLst/>
          </a:prstGeom>
        </p:spPr>
      </p:pic>
      <p:pic>
        <p:nvPicPr>
          <p:cNvPr id="5" name="Grafik 4"/>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46869" y="2356157"/>
            <a:ext cx="1460505" cy="586616"/>
          </a:xfrm>
          <a:prstGeom prst="rect">
            <a:avLst/>
          </a:prstGeom>
        </p:spPr>
      </p:pic>
      <p:pic>
        <p:nvPicPr>
          <p:cNvPr id="6" name="Grafik 5"/>
          <p:cNvPicPr>
            <a:picLocks noChangeAspect="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014305" y="3586885"/>
            <a:ext cx="1131053" cy="1078445"/>
          </a:xfrm>
          <a:prstGeom prst="rect">
            <a:avLst/>
          </a:prstGeom>
        </p:spPr>
      </p:pic>
      <p:pic>
        <p:nvPicPr>
          <p:cNvPr id="8" name="Grafik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5433" y="1188160"/>
            <a:ext cx="987325" cy="567897"/>
          </a:xfrm>
          <a:prstGeom prst="rect">
            <a:avLst/>
          </a:prstGeom>
        </p:spPr>
      </p:pic>
      <p:pic>
        <p:nvPicPr>
          <p:cNvPr id="9" name="Grafik 8"/>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7655" y="1935422"/>
            <a:ext cx="1233171" cy="384319"/>
          </a:xfrm>
          <a:prstGeom prst="rect">
            <a:avLst/>
          </a:prstGeom>
        </p:spPr>
      </p:pic>
      <p:pic>
        <p:nvPicPr>
          <p:cNvPr id="10" name="Grafik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6796" y="3356670"/>
            <a:ext cx="1495007" cy="473190"/>
          </a:xfrm>
          <a:prstGeom prst="rect">
            <a:avLst/>
          </a:prstGeom>
        </p:spPr>
      </p:pic>
      <p:pic>
        <p:nvPicPr>
          <p:cNvPr id="11" name="Grafik 10"/>
          <p:cNvPicPr>
            <a:picLocks noChangeAspect="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5423" y="5621872"/>
            <a:ext cx="1304666" cy="524023"/>
          </a:xfrm>
          <a:prstGeom prst="rect">
            <a:avLst/>
          </a:prstGeom>
        </p:spPr>
      </p:pic>
      <p:pic>
        <p:nvPicPr>
          <p:cNvPr id="12" name="Grafik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8385" y="2533756"/>
            <a:ext cx="601420" cy="573446"/>
          </a:xfrm>
          <a:prstGeom prst="rect">
            <a:avLst/>
          </a:prstGeom>
        </p:spPr>
      </p:pic>
      <p:sp>
        <p:nvSpPr>
          <p:cNvPr id="13" name="Textfeld 12"/>
          <p:cNvSpPr txBox="1"/>
          <p:nvPr/>
        </p:nvSpPr>
        <p:spPr>
          <a:xfrm>
            <a:off x="755576" y="404664"/>
            <a:ext cx="7344816" cy="369332"/>
          </a:xfrm>
          <a:prstGeom prst="rect">
            <a:avLst/>
          </a:prstGeom>
          <a:noFill/>
        </p:spPr>
        <p:txBody>
          <a:bodyPr wrap="square" rtlCol="0">
            <a:spAutoFit/>
          </a:bodyPr>
          <a:lstStyle/>
          <a:p>
            <a:r>
              <a:rPr lang="de-DE" b="1" dirty="0" smtClean="0">
                <a:latin typeface="Calibri" panose="020F0502020204030204" pitchFamily="34" charset="0"/>
              </a:rPr>
              <a:t>Die beteiligten islamischen Verbände:</a:t>
            </a:r>
            <a:endParaRPr lang="de-DE" b="1" dirty="0">
              <a:latin typeface="Calibri" panose="020F0502020204030204" pitchFamily="34" charset="0"/>
            </a:endParaRPr>
          </a:p>
        </p:txBody>
      </p:sp>
      <p:sp>
        <p:nvSpPr>
          <p:cNvPr id="14" name="Textfeld 13"/>
          <p:cNvSpPr txBox="1"/>
          <p:nvPr/>
        </p:nvSpPr>
        <p:spPr>
          <a:xfrm>
            <a:off x="1933575" y="1287442"/>
            <a:ext cx="7056784" cy="369332"/>
          </a:xfrm>
          <a:prstGeom prst="rect">
            <a:avLst/>
          </a:prstGeom>
          <a:noFill/>
        </p:spPr>
        <p:txBody>
          <a:bodyPr wrap="square" rtlCol="0">
            <a:spAutoFit/>
          </a:bodyPr>
          <a:lstStyle/>
          <a:p>
            <a:r>
              <a:rPr lang="de-DE" b="1" dirty="0" smtClean="0">
                <a:latin typeface="Calibri" panose="020F0502020204030204" pitchFamily="34" charset="0"/>
              </a:rPr>
              <a:t>DITIB – Islamische Religionsgemeinschaft, Baden und Württemberg</a:t>
            </a:r>
            <a:endParaRPr lang="de-DE" b="1" dirty="0">
              <a:latin typeface="Calibri" panose="020F0502020204030204" pitchFamily="34" charset="0"/>
            </a:endParaRPr>
          </a:p>
        </p:txBody>
      </p:sp>
      <p:sp>
        <p:nvSpPr>
          <p:cNvPr id="15" name="Textfeld 14"/>
          <p:cNvSpPr txBox="1"/>
          <p:nvPr/>
        </p:nvSpPr>
        <p:spPr>
          <a:xfrm>
            <a:off x="1907704" y="1950409"/>
            <a:ext cx="6480720" cy="369332"/>
          </a:xfrm>
          <a:prstGeom prst="rect">
            <a:avLst/>
          </a:prstGeom>
          <a:noFill/>
        </p:spPr>
        <p:txBody>
          <a:bodyPr wrap="square" rtlCol="0">
            <a:spAutoFit/>
          </a:bodyPr>
          <a:lstStyle/>
          <a:p>
            <a:r>
              <a:rPr lang="de-DE" b="1" dirty="0" smtClean="0">
                <a:latin typeface="Calibri" panose="020F0502020204030204" pitchFamily="34" charset="0"/>
              </a:rPr>
              <a:t>Gesellschaft für Dialog Baden-Württemberg</a:t>
            </a:r>
            <a:endParaRPr lang="de-DE" b="1" dirty="0">
              <a:latin typeface="Calibri" panose="020F0502020204030204" pitchFamily="34" charset="0"/>
            </a:endParaRPr>
          </a:p>
        </p:txBody>
      </p:sp>
      <p:sp>
        <p:nvSpPr>
          <p:cNvPr id="16" name="Textfeld 15"/>
          <p:cNvSpPr txBox="1"/>
          <p:nvPr/>
        </p:nvSpPr>
        <p:spPr>
          <a:xfrm>
            <a:off x="1933575" y="2635813"/>
            <a:ext cx="7056784" cy="369332"/>
          </a:xfrm>
          <a:prstGeom prst="rect">
            <a:avLst/>
          </a:prstGeom>
          <a:noFill/>
        </p:spPr>
        <p:txBody>
          <a:bodyPr wrap="square" rtlCol="0">
            <a:spAutoFit/>
          </a:bodyPr>
          <a:lstStyle/>
          <a:p>
            <a:r>
              <a:rPr lang="de-DE" b="1" dirty="0" smtClean="0">
                <a:latin typeface="Calibri" panose="020F0502020204030204" pitchFamily="34" charset="0"/>
              </a:rPr>
              <a:t>Islamische Gemeinschaft der Bosniaken, Landesverband</a:t>
            </a:r>
            <a:endParaRPr lang="de-DE" b="1" dirty="0">
              <a:latin typeface="Calibri" panose="020F0502020204030204" pitchFamily="34" charset="0"/>
            </a:endParaRPr>
          </a:p>
        </p:txBody>
      </p:sp>
      <p:sp>
        <p:nvSpPr>
          <p:cNvPr id="17" name="Textfeld 16"/>
          <p:cNvSpPr txBox="1"/>
          <p:nvPr/>
        </p:nvSpPr>
        <p:spPr>
          <a:xfrm>
            <a:off x="1933575" y="3356670"/>
            <a:ext cx="7056784" cy="1996700"/>
          </a:xfrm>
          <a:prstGeom prst="rect">
            <a:avLst/>
          </a:prstGeom>
          <a:noFill/>
        </p:spPr>
        <p:txBody>
          <a:bodyPr wrap="square" rtlCol="0">
            <a:spAutoFit/>
          </a:bodyPr>
          <a:lstStyle/>
          <a:p>
            <a:pPr>
              <a:lnSpc>
                <a:spcPts val="2500"/>
              </a:lnSpc>
            </a:pPr>
            <a:r>
              <a:rPr lang="de-DE" b="1" dirty="0" smtClean="0">
                <a:latin typeface="Calibri" panose="020F0502020204030204" pitchFamily="34" charset="0"/>
              </a:rPr>
              <a:t>Islamische Glaubensgemeinschaft Baden-Württemberg</a:t>
            </a:r>
          </a:p>
          <a:p>
            <a:pPr marL="285750" indent="-285750">
              <a:lnSpc>
                <a:spcPts val="2500"/>
              </a:lnSpc>
              <a:buFont typeface="Arial" panose="020B0604020202020204" pitchFamily="34" charset="0"/>
              <a:buChar char="•"/>
            </a:pPr>
            <a:r>
              <a:rPr lang="de-DE" dirty="0" smtClean="0">
                <a:latin typeface="Calibri" panose="020F0502020204030204" pitchFamily="34" charset="0"/>
              </a:rPr>
              <a:t>Islamisches Zentrum Bilal-Moschee (Afrikanische Gemeinde)</a:t>
            </a:r>
          </a:p>
          <a:p>
            <a:pPr marL="285750" indent="-285750">
              <a:lnSpc>
                <a:spcPts val="2500"/>
              </a:lnSpc>
              <a:buFont typeface="Arial" panose="020B0604020202020204" pitchFamily="34" charset="0"/>
              <a:buChar char="•"/>
            </a:pPr>
            <a:r>
              <a:rPr lang="de-DE" dirty="0" smtClean="0">
                <a:latin typeface="Calibri" panose="020F0502020204030204" pitchFamily="34" charset="0"/>
              </a:rPr>
              <a:t>Islamisch albanische Moscheegemeinden in Baden-Württemberg</a:t>
            </a:r>
          </a:p>
          <a:p>
            <a:pPr marL="285750" indent="-285750">
              <a:lnSpc>
                <a:spcPts val="2500"/>
              </a:lnSpc>
              <a:buFont typeface="Arial" panose="020B0604020202020204" pitchFamily="34" charset="0"/>
              <a:buChar char="•"/>
            </a:pPr>
            <a:r>
              <a:rPr lang="de-DE" dirty="0" smtClean="0">
                <a:latin typeface="Calibri" panose="020F0502020204030204" pitchFamily="34" charset="0"/>
              </a:rPr>
              <a:t>Islamisch arabische Moscheegemeinden in Baden-Württemberg</a:t>
            </a:r>
          </a:p>
          <a:p>
            <a:pPr marL="285750" indent="-285750">
              <a:lnSpc>
                <a:spcPts val="2500"/>
              </a:lnSpc>
              <a:buFont typeface="Arial" panose="020B0604020202020204" pitchFamily="34" charset="0"/>
              <a:buChar char="•"/>
            </a:pPr>
            <a:r>
              <a:rPr lang="de-DE" smtClean="0">
                <a:latin typeface="Calibri" panose="020F0502020204030204" pitchFamily="34" charset="0"/>
              </a:rPr>
              <a:t>Moscheegemeinden </a:t>
            </a:r>
            <a:r>
              <a:rPr lang="de-DE" dirty="0" smtClean="0">
                <a:latin typeface="Calibri" panose="020F0502020204030204" pitchFamily="34" charset="0"/>
              </a:rPr>
              <a:t>der Islamischen Gemeinschaft Milli </a:t>
            </a:r>
            <a:r>
              <a:rPr lang="de-DE" dirty="0" err="1" smtClean="0">
                <a:latin typeface="Calibri" panose="020F0502020204030204" pitchFamily="34" charset="0"/>
              </a:rPr>
              <a:t>Görüş</a:t>
            </a:r>
            <a:r>
              <a:rPr lang="de-DE" dirty="0" smtClean="0">
                <a:latin typeface="Calibri" panose="020F0502020204030204" pitchFamily="34" charset="0"/>
              </a:rPr>
              <a:t> in Baden-Württemberg</a:t>
            </a:r>
            <a:endParaRPr lang="de-DE" dirty="0">
              <a:latin typeface="Calibri" panose="020F0502020204030204" pitchFamily="34" charset="0"/>
            </a:endParaRPr>
          </a:p>
        </p:txBody>
      </p:sp>
      <p:sp>
        <p:nvSpPr>
          <p:cNvPr id="18" name="Textfeld 17"/>
          <p:cNvSpPr txBox="1"/>
          <p:nvPr/>
        </p:nvSpPr>
        <p:spPr>
          <a:xfrm>
            <a:off x="1883565" y="5699218"/>
            <a:ext cx="7056784" cy="369332"/>
          </a:xfrm>
          <a:prstGeom prst="rect">
            <a:avLst/>
          </a:prstGeom>
          <a:noFill/>
        </p:spPr>
        <p:txBody>
          <a:bodyPr wrap="square" rtlCol="0">
            <a:spAutoFit/>
          </a:bodyPr>
          <a:lstStyle/>
          <a:p>
            <a:r>
              <a:rPr lang="de-DE" b="1" dirty="0" smtClean="0">
                <a:effectLst>
                  <a:outerShdw blurRad="38100" dist="38100" dir="2700000" algn="tl">
                    <a:srgbClr val="000000">
                      <a:alpha val="43137"/>
                    </a:srgbClr>
                  </a:outerShdw>
                </a:effectLst>
                <a:latin typeface="Calibri" panose="020F0502020204030204" pitchFamily="34" charset="0"/>
              </a:rPr>
              <a:t>Landesverband der Islamischen Kulturzentren in Baden-Württemberg</a:t>
            </a:r>
            <a:endParaRPr lang="de-DE" b="1" dirty="0">
              <a:effectLst>
                <a:outerShdw blurRad="38100" dist="38100" dir="2700000" algn="tl">
                  <a:srgbClr val="000000">
                    <a:alpha val="43137"/>
                  </a:srgbClr>
                </a:outerShdw>
              </a:effectLst>
              <a:latin typeface="Calibri" panose="020F0502020204030204" pitchFamily="34" charset="0"/>
            </a:endParaRPr>
          </a:p>
        </p:txBody>
      </p:sp>
      <p:pic>
        <p:nvPicPr>
          <p:cNvPr id="20" name="Picture 2"/>
          <p:cNvPicPr>
            <a:picLocks noChangeAspect="1" noChangeArrowheads="1"/>
          </p:cNvPicPr>
          <p:nvPr/>
        </p:nvPicPr>
        <p:blipFill>
          <a:blip r:embed="rId1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1000"/>
                                        <p:tgtEl>
                                          <p:spTgt spid="13"/>
                                        </p:tgtEl>
                                      </p:cBhvr>
                                    </p:animEffect>
                                  </p:childTnLst>
                                </p:cTn>
                              </p:par>
                              <p:par>
                                <p:cTn id="8" presetID="1" presetClass="path" presetSubtype="0" repeatCount="indefinite" accel="50000" decel="50000" fill="hold" nodeType="withEffect">
                                  <p:stCondLst>
                                    <p:cond delay="0"/>
                                  </p:stCondLst>
                                  <p:endCondLst>
                                    <p:cond evt="onNext" delay="0">
                                      <p:tgtEl>
                                        <p:sldTgt/>
                                      </p:tgtEl>
                                    </p:cond>
                                  </p:endCondLst>
                                  <p:childTnLst>
                                    <p:animMotion origin="layout" path="M 0.02291 0.07106 C 0.125 0.13727 0.16944 0.29676 0.1217 0.42708 C 0.07482 0.55671 -0.04705 0.60879 -0.14914 0.54259 C -0.25157 0.47662 -0.29584 0.31666 -0.24861 0.18703 C -0.20104 0.05648 -0.07934 0.00486 0.02291 0.07106 Z " pathEditMode="relative" rAng="1556537" ptsTypes="fffff">
                                      <p:cBhvr>
                                        <p:cTn id="9" dur="5000" fill="hold"/>
                                        <p:tgtEl>
                                          <p:spTgt spid="2"/>
                                        </p:tgtEl>
                                        <p:attrNameLst>
                                          <p:attrName>ppt_x</p:attrName>
                                          <p:attrName>ppt_y</p:attrName>
                                        </p:attrNameLst>
                                      </p:cBhvr>
                                      <p:rCtr x="-8611" y="23588"/>
                                    </p:animMotion>
                                  </p:childTnLst>
                                  <p:subTnLst>
                                    <p:set>
                                      <p:cBhvr override="childStyle">
                                        <p:cTn dur="1" fill="hold" display="0" masterRel="nextClick" afterEffect="1"/>
                                        <p:tgtEl>
                                          <p:spTgt spid="2"/>
                                        </p:tgtEl>
                                        <p:attrNameLst>
                                          <p:attrName>style.visibility</p:attrName>
                                        </p:attrNameLst>
                                      </p:cBhvr>
                                      <p:to>
                                        <p:strVal val="hidden"/>
                                      </p:to>
                                    </p:set>
                                  </p:subTnLst>
                                </p:cTn>
                              </p:par>
                              <p:par>
                                <p:cTn id="10" presetID="1" presetClass="path" presetSubtype="0" repeatCount="indefinite" accel="50000" decel="50000" fill="hold" nodeType="withEffect">
                                  <p:stCondLst>
                                    <p:cond delay="0"/>
                                  </p:stCondLst>
                                  <p:endCondLst>
                                    <p:cond evt="onNext" delay="0">
                                      <p:tgtEl>
                                        <p:sldTgt/>
                                      </p:tgtEl>
                                    </p:cond>
                                  </p:endCondLst>
                                  <p:childTnLst>
                                    <p:animMotion origin="layout" path="M -0.01232 0.06482 C -0.01285 0.21806 -0.10191 0.34352 -0.21232 0.3426 C -0.32291 0.34306 -0.41111 0.21898 -0.41111 0.06482 C -0.41128 -0.08819 -0.32291 -0.2125 -0.21232 -0.21227 C -0.1026 -0.2125 -0.0125 -0.08796 -0.01232 0.06482 Z " pathEditMode="relative" rAng="5400000" ptsTypes="fffff">
                                      <p:cBhvr>
                                        <p:cTn id="11" dur="5000" fill="hold"/>
                                        <p:tgtEl>
                                          <p:spTgt spid="4"/>
                                        </p:tgtEl>
                                        <p:attrNameLst>
                                          <p:attrName>ppt_x</p:attrName>
                                          <p:attrName>ppt_y</p:attrName>
                                        </p:attrNameLst>
                                      </p:cBhvr>
                                      <p:rCtr x="-19948" y="69"/>
                                    </p:animMotion>
                                  </p:childTnLst>
                                  <p:subTnLst>
                                    <p:set>
                                      <p:cBhvr override="childStyle">
                                        <p:cTn dur="1" fill="hold" display="0" masterRel="nextClick" afterEffect="1"/>
                                        <p:tgtEl>
                                          <p:spTgt spid="4"/>
                                        </p:tgtEl>
                                        <p:attrNameLst>
                                          <p:attrName>style.visibility</p:attrName>
                                        </p:attrNameLst>
                                      </p:cBhvr>
                                      <p:to>
                                        <p:strVal val="hidden"/>
                                      </p:to>
                                    </p:set>
                                  </p:subTnLst>
                                </p:cTn>
                              </p:par>
                              <p:par>
                                <p:cTn id="12" presetID="1" presetClass="path" presetSubtype="0" repeatCount="indefinite" accel="50000" decel="50000" fill="hold" nodeType="withEffect">
                                  <p:stCondLst>
                                    <p:cond delay="0"/>
                                  </p:stCondLst>
                                  <p:endCondLst>
                                    <p:cond evt="onNext" delay="0">
                                      <p:tgtEl>
                                        <p:sldTgt/>
                                      </p:tgtEl>
                                    </p:cond>
                                  </p:endCondLst>
                                  <p:childTnLst>
                                    <p:animMotion origin="layout" path="M -0.04237 0.04444 C -0.15677 0.04444 -0.25018 -0.07523 -0.25018 -0.22292 C -0.25018 -0.37037 -0.15677 -0.49051 -0.04237 -0.49051 C 0.07222 -0.49051 0.16527 -0.37037 0.16527 -0.22292 C 0.16527 -0.07523 0.07222 0.04444 -0.04237 0.04444 Z " pathEditMode="relative" rAng="10800000" ptsTypes="fffff">
                                      <p:cBhvr>
                                        <p:cTn id="13" dur="5000" fill="hold"/>
                                        <p:tgtEl>
                                          <p:spTgt spid="3"/>
                                        </p:tgtEl>
                                        <p:attrNameLst>
                                          <p:attrName>ppt_x</p:attrName>
                                          <p:attrName>ppt_y</p:attrName>
                                        </p:attrNameLst>
                                      </p:cBhvr>
                                      <p:rCtr x="0" y="-26736"/>
                                    </p:animMotion>
                                  </p:childTnLst>
                                  <p:subTnLst>
                                    <p:set>
                                      <p:cBhvr override="childStyle">
                                        <p:cTn dur="1" fill="hold" display="0" masterRel="nextClick" afterEffect="1"/>
                                        <p:tgtEl>
                                          <p:spTgt spid="3"/>
                                        </p:tgtEl>
                                        <p:attrNameLst>
                                          <p:attrName>style.visibility</p:attrName>
                                        </p:attrNameLst>
                                      </p:cBhvr>
                                      <p:to>
                                        <p:strVal val="hidden"/>
                                      </p:to>
                                    </p:set>
                                  </p:subTnLst>
                                </p:cTn>
                              </p:par>
                              <p:par>
                                <p:cTn id="14" presetID="1" presetClass="path" presetSubtype="0" repeatCount="indefinite" accel="50000" decel="50000" fill="hold" nodeType="withEffect">
                                  <p:stCondLst>
                                    <p:cond delay="0"/>
                                  </p:stCondLst>
                                  <p:endCondLst>
                                    <p:cond evt="onNext" delay="0">
                                      <p:tgtEl>
                                        <p:sldTgt/>
                                      </p:tgtEl>
                                    </p:cond>
                                  </p:endCondLst>
                                  <p:childTnLst>
                                    <p:animMotion origin="layout" path="M 2.77778E-7 -3.33333E-6 C -0.03438 -0.14213 0.02708 -0.29606 0.13906 -0.34467 C 0.25104 -0.39421 0.36944 -0.31759 0.40417 -0.17523 C 0.43889 -0.03333 0.37691 0.12107 0.2658 0.16945 C 0.15295 0.21852 0.0349 0.14236 2.77778E-7 -3.33333E-6 Z " pathEditMode="relative" rAng="-6483206" ptsTypes="fffff">
                                      <p:cBhvr>
                                        <p:cTn id="15" dur="5000" fill="hold"/>
                                        <p:tgtEl>
                                          <p:spTgt spid="6"/>
                                        </p:tgtEl>
                                        <p:attrNameLst>
                                          <p:attrName>ppt_x</p:attrName>
                                          <p:attrName>ppt_y</p:attrName>
                                        </p:attrNameLst>
                                      </p:cBhvr>
                                      <p:rCtr x="20208" y="-8773"/>
                                    </p:animMotion>
                                  </p:childTnLst>
                                  <p:subTnLst>
                                    <p:set>
                                      <p:cBhvr override="childStyle">
                                        <p:cTn dur="1" fill="hold" display="0" masterRel="nextClick" afterEffect="1"/>
                                        <p:tgtEl>
                                          <p:spTgt spid="6"/>
                                        </p:tgtEl>
                                        <p:attrNameLst>
                                          <p:attrName>style.visibility</p:attrName>
                                        </p:attrNameLst>
                                      </p:cBhvr>
                                      <p:to>
                                        <p:strVal val="hidden"/>
                                      </p:to>
                                    </p:set>
                                  </p:subTnLst>
                                </p:cTn>
                              </p:par>
                              <p:par>
                                <p:cTn id="16" presetID="1" presetClass="path" presetSubtype="0" repeatCount="indefinite" accel="50000" decel="50000" fill="hold" nodeType="withEffect">
                                  <p:stCondLst>
                                    <p:cond delay="0"/>
                                  </p:stCondLst>
                                  <p:endCondLst>
                                    <p:cond evt="onNext" delay="0">
                                      <p:tgtEl>
                                        <p:sldTgt/>
                                      </p:tgtEl>
                                    </p:cond>
                                  </p:endCondLst>
                                  <p:childTnLst>
                                    <p:animMotion origin="layout" path="M 3.33333E-6 -3.7037E-6 C 0.05764 -0.13217 0.18159 -0.17939 0.27465 -0.10671 C 0.36701 -0.03264 0.39409 0.13311 0.33524 0.26528 C 0.27673 0.39699 0.15399 0.44468 0.06163 0.37153 C -0.03091 0.29815 -0.05903 0.13149 3.33333E-6 -3.7037E-6 Z " pathEditMode="relative" rAng="-3557965" ptsTypes="fffff">
                                      <p:cBhvr>
                                        <p:cTn id="17" dur="5000" fill="hold"/>
                                        <p:tgtEl>
                                          <p:spTgt spid="5"/>
                                        </p:tgtEl>
                                        <p:attrNameLst>
                                          <p:attrName>ppt_x</p:attrName>
                                          <p:attrName>ppt_y</p:attrName>
                                        </p:attrNameLst>
                                      </p:cBhvr>
                                      <p:rCtr x="16736" y="13194"/>
                                    </p:animMotion>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6" presetClass="entr" presetSubtype="32"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out)">
                                      <p:cBhvr>
                                        <p:cTn id="22" dur="2000"/>
                                        <p:tgtEl>
                                          <p:spTgt spid="8"/>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left)">
                                      <p:cBhvr>
                                        <p:cTn id="25" dur="10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32"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ircle(out)">
                                      <p:cBhvr>
                                        <p:cTn id="30" dur="2000"/>
                                        <p:tgtEl>
                                          <p:spTgt spid="9"/>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wipe(left)">
                                      <p:cBhvr>
                                        <p:cTn id="33" dur="10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32" fill="hold"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circle(out)">
                                      <p:cBhvr>
                                        <p:cTn id="38" dur="2000"/>
                                        <p:tgtEl>
                                          <p:spTgt spid="12"/>
                                        </p:tgtEl>
                                      </p:cBhvr>
                                    </p:animEffect>
                                  </p:childTnLst>
                                </p:cTn>
                              </p:par>
                              <p:par>
                                <p:cTn id="39" presetID="22" presetClass="entr" presetSubtype="8"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left)">
                                      <p:cBhvr>
                                        <p:cTn id="41" dur="1000"/>
                                        <p:tgtEl>
                                          <p:spTgt spid="16"/>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ntr" presetSubtype="32" fill="hold"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circle(out)">
                                      <p:cBhvr>
                                        <p:cTn id="46" dur="2000"/>
                                        <p:tgtEl>
                                          <p:spTgt spid="10"/>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17">
                                            <p:txEl>
                                              <p:pRg st="0" end="0"/>
                                            </p:txEl>
                                          </p:spTgt>
                                        </p:tgtEl>
                                        <p:attrNameLst>
                                          <p:attrName>style.visibility</p:attrName>
                                        </p:attrNameLst>
                                      </p:cBhvr>
                                      <p:to>
                                        <p:strVal val="visible"/>
                                      </p:to>
                                    </p:set>
                                    <p:animEffect transition="in" filter="wipe(left)">
                                      <p:cBhvr>
                                        <p:cTn id="49" dur="1000"/>
                                        <p:tgtEl>
                                          <p:spTgt spid="17">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17">
                                            <p:txEl>
                                              <p:pRg st="1" end="1"/>
                                            </p:txEl>
                                          </p:spTgt>
                                        </p:tgtEl>
                                        <p:attrNameLst>
                                          <p:attrName>style.visibility</p:attrName>
                                        </p:attrNameLst>
                                      </p:cBhvr>
                                      <p:to>
                                        <p:strVal val="visible"/>
                                      </p:to>
                                    </p:set>
                                    <p:animEffect transition="in" filter="wipe(left)">
                                      <p:cBhvr>
                                        <p:cTn id="54" dur="1000"/>
                                        <p:tgtEl>
                                          <p:spTgt spid="17">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17">
                                            <p:txEl>
                                              <p:pRg st="2" end="2"/>
                                            </p:txEl>
                                          </p:spTgt>
                                        </p:tgtEl>
                                        <p:attrNameLst>
                                          <p:attrName>style.visibility</p:attrName>
                                        </p:attrNameLst>
                                      </p:cBhvr>
                                      <p:to>
                                        <p:strVal val="visible"/>
                                      </p:to>
                                    </p:set>
                                    <p:animEffect transition="in" filter="wipe(left)">
                                      <p:cBhvr>
                                        <p:cTn id="59" dur="1000"/>
                                        <p:tgtEl>
                                          <p:spTgt spid="17">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17">
                                            <p:txEl>
                                              <p:pRg st="3" end="3"/>
                                            </p:txEl>
                                          </p:spTgt>
                                        </p:tgtEl>
                                        <p:attrNameLst>
                                          <p:attrName>style.visibility</p:attrName>
                                        </p:attrNameLst>
                                      </p:cBhvr>
                                      <p:to>
                                        <p:strVal val="visible"/>
                                      </p:to>
                                    </p:set>
                                    <p:animEffect transition="in" filter="wipe(left)">
                                      <p:cBhvr>
                                        <p:cTn id="64" dur="1000"/>
                                        <p:tgtEl>
                                          <p:spTgt spid="17">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17">
                                            <p:txEl>
                                              <p:pRg st="4" end="4"/>
                                            </p:txEl>
                                          </p:spTgt>
                                        </p:tgtEl>
                                        <p:attrNameLst>
                                          <p:attrName>style.visibility</p:attrName>
                                        </p:attrNameLst>
                                      </p:cBhvr>
                                      <p:to>
                                        <p:strVal val="visible"/>
                                      </p:to>
                                    </p:set>
                                    <p:animEffect transition="in" filter="wipe(left)">
                                      <p:cBhvr>
                                        <p:cTn id="69" dur="1000"/>
                                        <p:tgtEl>
                                          <p:spTgt spid="17">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6" presetClass="entr" presetSubtype="32" fill="hold" nodeType="clickEffect">
                                  <p:stCondLst>
                                    <p:cond delay="0"/>
                                  </p:stCondLst>
                                  <p:childTnLst>
                                    <p:set>
                                      <p:cBhvr>
                                        <p:cTn id="73" dur="1" fill="hold">
                                          <p:stCondLst>
                                            <p:cond delay="0"/>
                                          </p:stCondLst>
                                        </p:cTn>
                                        <p:tgtEl>
                                          <p:spTgt spid="11"/>
                                        </p:tgtEl>
                                        <p:attrNameLst>
                                          <p:attrName>style.visibility</p:attrName>
                                        </p:attrNameLst>
                                      </p:cBhvr>
                                      <p:to>
                                        <p:strVal val="visible"/>
                                      </p:to>
                                    </p:set>
                                    <p:animEffect transition="in" filter="circle(out)">
                                      <p:cBhvr>
                                        <p:cTn id="74" dur="2000"/>
                                        <p:tgtEl>
                                          <p:spTgt spid="11"/>
                                        </p:tgtEl>
                                      </p:cBhvr>
                                    </p:animEffect>
                                  </p:childTnLst>
                                </p:cTn>
                              </p:par>
                              <p:par>
                                <p:cTn id="75" presetID="22" presetClass="entr" presetSubtype="8" fill="hold" grpId="0" nodeType="with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wipe(left)">
                                      <p:cBhvr>
                                        <p:cTn id="77"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7" grpId="0" build="p"/>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1" name="Text Box 6"/>
          <p:cNvSpPr txBox="1">
            <a:spLocks noChangeArrowheads="1"/>
          </p:cNvSpPr>
          <p:nvPr/>
        </p:nvSpPr>
        <p:spPr bwMode="auto">
          <a:xfrm>
            <a:off x="467544" y="980728"/>
            <a:ext cx="8352928"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a:solidFill>
                  <a:schemeClr val="tx1"/>
                </a:solidFill>
                <a:latin typeface="Arial" pitchFamily="34" charset="0"/>
                <a:cs typeface="Arial" pitchFamily="34" charset="0"/>
              </a:defRPr>
            </a:lvl1pPr>
            <a:lvl2pPr marL="914400" indent="-457200" eaLnBrk="0" hangingPunct="0">
              <a:defRPr>
                <a:solidFill>
                  <a:schemeClr val="tx1"/>
                </a:solidFill>
                <a:latin typeface="Arial" pitchFamily="34" charset="0"/>
                <a:cs typeface="Arial" pitchFamily="34" charset="0"/>
              </a:defRPr>
            </a:lvl2pPr>
            <a:lvl3pPr marL="1371600" indent="-457200" eaLnBrk="0" hangingPunct="0">
              <a:defRPr>
                <a:solidFill>
                  <a:schemeClr val="tx1"/>
                </a:solidFill>
                <a:latin typeface="Arial" pitchFamily="34" charset="0"/>
                <a:cs typeface="Arial" pitchFamily="34" charset="0"/>
              </a:defRPr>
            </a:lvl3pPr>
            <a:lvl4pPr marL="1828800" indent="-457200" eaLnBrk="0" hangingPunct="0">
              <a:defRPr>
                <a:solidFill>
                  <a:schemeClr val="tx1"/>
                </a:solidFill>
                <a:latin typeface="Arial" pitchFamily="34" charset="0"/>
                <a:cs typeface="Arial" pitchFamily="34" charset="0"/>
              </a:defRPr>
            </a:lvl4pPr>
            <a:lvl5pPr marL="2286000" indent="-457200" eaLnBrk="0" hangingPunct="0">
              <a:defRPr>
                <a:solidFill>
                  <a:schemeClr val="tx1"/>
                </a:solidFill>
                <a:latin typeface="Arial" pitchFamily="34" charset="0"/>
                <a:cs typeface="Arial" pitchFamily="34" charset="0"/>
              </a:defRPr>
            </a:lvl5pPr>
            <a:lvl6pPr marL="2743200" indent="-457200" eaLnBrk="0" fontAlgn="base" hangingPunct="0">
              <a:spcBef>
                <a:spcPct val="0"/>
              </a:spcBef>
              <a:spcAft>
                <a:spcPct val="0"/>
              </a:spcAft>
              <a:defRPr>
                <a:solidFill>
                  <a:schemeClr val="tx1"/>
                </a:solidFill>
                <a:latin typeface="Arial" pitchFamily="34" charset="0"/>
                <a:cs typeface="Arial" pitchFamily="34" charset="0"/>
              </a:defRPr>
            </a:lvl6pPr>
            <a:lvl7pPr marL="3200400" indent="-457200" eaLnBrk="0" fontAlgn="base" hangingPunct="0">
              <a:spcBef>
                <a:spcPct val="0"/>
              </a:spcBef>
              <a:spcAft>
                <a:spcPct val="0"/>
              </a:spcAft>
              <a:defRPr>
                <a:solidFill>
                  <a:schemeClr val="tx1"/>
                </a:solidFill>
                <a:latin typeface="Arial" pitchFamily="34" charset="0"/>
                <a:cs typeface="Arial" pitchFamily="34" charset="0"/>
              </a:defRPr>
            </a:lvl7pPr>
            <a:lvl8pPr marL="3657600" indent="-457200" eaLnBrk="0" fontAlgn="base" hangingPunct="0">
              <a:spcBef>
                <a:spcPct val="0"/>
              </a:spcBef>
              <a:spcAft>
                <a:spcPct val="0"/>
              </a:spcAft>
              <a:defRPr>
                <a:solidFill>
                  <a:schemeClr val="tx1"/>
                </a:solidFill>
                <a:latin typeface="Arial" pitchFamily="34" charset="0"/>
                <a:cs typeface="Arial" pitchFamily="34" charset="0"/>
              </a:defRPr>
            </a:lvl8pPr>
            <a:lvl9pPr marL="4114800" indent="-4572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DE" altLang="de-DE" sz="1600" dirty="0">
                <a:latin typeface="Calibri" panose="020F0502020204030204" pitchFamily="34" charset="0"/>
              </a:rPr>
              <a:t>In einer Zeit gesellschaftlicher Polarisierung und politischer Radikalisierung braucht unsere </a:t>
            </a:r>
            <a:r>
              <a:rPr lang="de-DE" altLang="de-DE" sz="1600" dirty="0" smtClean="0">
                <a:latin typeface="Calibri" panose="020F0502020204030204" pitchFamily="34" charset="0"/>
              </a:rPr>
              <a:t>Welt</a:t>
            </a:r>
          </a:p>
          <a:p>
            <a:pPr eaLnBrk="1" hangingPunct="1"/>
            <a:r>
              <a:rPr lang="de-DE" altLang="de-DE" sz="1600" dirty="0" smtClean="0">
                <a:latin typeface="Calibri" panose="020F0502020204030204" pitchFamily="34" charset="0"/>
              </a:rPr>
              <a:t>tragfähige </a:t>
            </a:r>
            <a:r>
              <a:rPr lang="de-DE" altLang="de-DE" sz="1600" dirty="0">
                <a:latin typeface="Calibri" panose="020F0502020204030204" pitchFamily="34" charset="0"/>
              </a:rPr>
              <a:t>Grundlagen für gemeinsames Handeln.</a:t>
            </a:r>
          </a:p>
          <a:p>
            <a:pPr eaLnBrk="1" hangingPunct="1"/>
            <a:endParaRPr lang="de-DE" altLang="de-DE" sz="1600" dirty="0">
              <a:latin typeface="Calibri" panose="020F0502020204030204" pitchFamily="34" charset="0"/>
            </a:endParaRPr>
          </a:p>
          <a:p>
            <a:pPr eaLnBrk="1" hangingPunct="1"/>
            <a:r>
              <a:rPr lang="de-DE" altLang="de-DE" sz="1600" dirty="0">
                <a:latin typeface="Calibri" panose="020F0502020204030204" pitchFamily="34" charset="0"/>
              </a:rPr>
              <a:t>In einer Zeit unbarmherziger Ausgrenzung von Flüchtlingen und zynischer Ausblendung </a:t>
            </a:r>
            <a:r>
              <a:rPr lang="de-DE" altLang="de-DE" sz="1600" dirty="0" smtClean="0">
                <a:latin typeface="Calibri" panose="020F0502020204030204" pitchFamily="34" charset="0"/>
              </a:rPr>
              <a:t>ihrer</a:t>
            </a:r>
          </a:p>
          <a:p>
            <a:pPr eaLnBrk="1" hangingPunct="1"/>
            <a:r>
              <a:rPr lang="de-DE" altLang="de-DE" sz="1600" dirty="0" smtClean="0">
                <a:latin typeface="Calibri" panose="020F0502020204030204" pitchFamily="34" charset="0"/>
              </a:rPr>
              <a:t>Not </a:t>
            </a:r>
            <a:r>
              <a:rPr lang="de-DE" altLang="de-DE" sz="1600" dirty="0">
                <a:latin typeface="Calibri" panose="020F0502020204030204" pitchFamily="34" charset="0"/>
              </a:rPr>
              <a:t>brauchen wir gemeinsame Quellen der Barmherzigkeit und des Respekts.</a:t>
            </a:r>
          </a:p>
          <a:p>
            <a:pPr eaLnBrk="1" hangingPunct="1"/>
            <a:endParaRPr lang="de-DE" altLang="de-DE" sz="1600" dirty="0">
              <a:latin typeface="Calibri" panose="020F0502020204030204" pitchFamily="34" charset="0"/>
            </a:endParaRPr>
          </a:p>
          <a:p>
            <a:pPr eaLnBrk="1" hangingPunct="1"/>
            <a:r>
              <a:rPr lang="de-DE" altLang="de-DE" sz="1600" dirty="0">
                <a:latin typeface="Calibri" panose="020F0502020204030204" pitchFamily="34" charset="0"/>
              </a:rPr>
              <a:t>In einer Zeit der Missachtung von Menschenrechten und der brutalen Auslöschung </a:t>
            </a:r>
            <a:r>
              <a:rPr lang="de-DE" altLang="de-DE" sz="1600" dirty="0" smtClean="0">
                <a:latin typeface="Calibri" panose="020F0502020204030204" pitchFamily="34" charset="0"/>
              </a:rPr>
              <a:t>von Menschen-</a:t>
            </a:r>
          </a:p>
          <a:p>
            <a:pPr eaLnBrk="1" hangingPunct="1"/>
            <a:r>
              <a:rPr lang="de-DE" altLang="de-DE" sz="1600" dirty="0" smtClean="0">
                <a:latin typeface="Calibri" panose="020F0502020204030204" pitchFamily="34" charset="0"/>
              </a:rPr>
              <a:t>leben </a:t>
            </a:r>
            <a:r>
              <a:rPr lang="de-DE" altLang="de-DE" sz="1600" dirty="0">
                <a:latin typeface="Calibri" panose="020F0502020204030204" pitchFamily="34" charset="0"/>
              </a:rPr>
              <a:t>sind die religiösen Grundlagen für Frieden, Gerechtigkeit und </a:t>
            </a:r>
            <a:r>
              <a:rPr lang="de-DE" altLang="de-DE" sz="1600" dirty="0" smtClean="0">
                <a:latin typeface="Calibri" panose="020F0502020204030204" pitchFamily="34" charset="0"/>
              </a:rPr>
              <a:t>Menschenwürde gefragt</a:t>
            </a:r>
            <a:r>
              <a:rPr lang="de-DE" altLang="de-DE" sz="1600" dirty="0">
                <a:latin typeface="Calibri" panose="020F0502020204030204" pitchFamily="34" charset="0"/>
              </a:rPr>
              <a:t>.</a:t>
            </a:r>
          </a:p>
          <a:p>
            <a:pPr eaLnBrk="1" hangingPunct="1"/>
            <a:endParaRPr lang="de-DE" altLang="de-DE" sz="1600" dirty="0">
              <a:latin typeface="Calibri" panose="020F0502020204030204" pitchFamily="34" charset="0"/>
            </a:endParaRPr>
          </a:p>
          <a:p>
            <a:pPr eaLnBrk="1" hangingPunct="1"/>
            <a:r>
              <a:rPr lang="de-DE" altLang="de-DE" sz="1600" dirty="0">
                <a:latin typeface="Calibri" panose="020F0502020204030204" pitchFamily="34" charset="0"/>
              </a:rPr>
              <a:t>Christen und Muslime wissen sich je auf ihre Weise von der Liebe Gottes getragen – und der </a:t>
            </a:r>
            <a:r>
              <a:rPr lang="de-DE" altLang="de-DE" sz="1600" dirty="0" smtClean="0">
                <a:latin typeface="Calibri" panose="020F0502020204030204" pitchFamily="34" charset="0"/>
              </a:rPr>
              <a:t>Liebe</a:t>
            </a:r>
          </a:p>
          <a:p>
            <a:pPr eaLnBrk="1" hangingPunct="1"/>
            <a:r>
              <a:rPr lang="de-DE" altLang="de-DE" sz="1600" dirty="0" smtClean="0">
                <a:latin typeface="Calibri" panose="020F0502020204030204" pitchFamily="34" charset="0"/>
              </a:rPr>
              <a:t>zu </a:t>
            </a:r>
            <a:r>
              <a:rPr lang="de-DE" altLang="de-DE" sz="1600" dirty="0">
                <a:latin typeface="Calibri" panose="020F0502020204030204" pitchFamily="34" charset="0"/>
              </a:rPr>
              <a:t>Gott und den Menschen verpflichtet.</a:t>
            </a:r>
          </a:p>
          <a:p>
            <a:pPr eaLnBrk="1" hangingPunct="1"/>
            <a:endParaRPr lang="de-DE" altLang="de-DE" sz="1600" dirty="0">
              <a:latin typeface="Calibri" panose="020F0502020204030204" pitchFamily="34" charset="0"/>
            </a:endParaRPr>
          </a:p>
          <a:p>
            <a:pPr eaLnBrk="1" hangingPunct="1"/>
            <a:r>
              <a:rPr lang="de-DE" altLang="de-DE" sz="1600" dirty="0">
                <a:latin typeface="Calibri" panose="020F0502020204030204" pitchFamily="34" charset="0"/>
              </a:rPr>
              <a:t>Wenn sie sich darauf besinnen, können sie – gemeinsam – einen Beitrag leisten zur </a:t>
            </a:r>
            <a:r>
              <a:rPr lang="de-DE" altLang="de-DE" sz="1600" dirty="0" smtClean="0">
                <a:latin typeface="Calibri" panose="020F0502020204030204" pitchFamily="34" charset="0"/>
              </a:rPr>
              <a:t>Überwindung</a:t>
            </a:r>
          </a:p>
          <a:p>
            <a:pPr eaLnBrk="1" hangingPunct="1"/>
            <a:r>
              <a:rPr lang="de-DE" altLang="de-DE" sz="1600" dirty="0" smtClean="0">
                <a:latin typeface="Calibri" panose="020F0502020204030204" pitchFamily="34" charset="0"/>
              </a:rPr>
              <a:t>von </a:t>
            </a:r>
            <a:r>
              <a:rPr lang="de-DE" altLang="de-DE" sz="1600" dirty="0">
                <a:latin typeface="Calibri" panose="020F0502020204030204" pitchFamily="34" charset="0"/>
              </a:rPr>
              <a:t>Ungerechtigkeit, Krieg, Unbarmherzigkeit und Gewalt und zur Linderung von </a:t>
            </a:r>
            <a:r>
              <a:rPr lang="de-DE" altLang="de-DE" sz="1600" dirty="0" smtClean="0">
                <a:latin typeface="Calibri" panose="020F0502020204030204" pitchFamily="34" charset="0"/>
              </a:rPr>
              <a:t>Flüchtlingsnot.</a:t>
            </a:r>
          </a:p>
          <a:p>
            <a:pPr eaLnBrk="1" hangingPunct="1"/>
            <a:r>
              <a:rPr lang="de-DE" altLang="de-DE" sz="1600" dirty="0" smtClean="0">
                <a:latin typeface="Calibri" panose="020F0502020204030204" pitchFamily="34" charset="0"/>
              </a:rPr>
              <a:t>Sie </a:t>
            </a:r>
            <a:r>
              <a:rPr lang="de-DE" altLang="de-DE" sz="1600" dirty="0">
                <a:latin typeface="Calibri" panose="020F0502020204030204" pitchFamily="34" charset="0"/>
              </a:rPr>
              <a:t>können aus den innersten Motiven und Kräften ihres Glaubens heraus gemeinsam </a:t>
            </a:r>
            <a:r>
              <a:rPr lang="de-DE" altLang="de-DE" sz="1600" dirty="0" smtClean="0">
                <a:latin typeface="Calibri" panose="020F0502020204030204" pitchFamily="34" charset="0"/>
              </a:rPr>
              <a:t>mithelfen</a:t>
            </a:r>
          </a:p>
          <a:p>
            <a:pPr eaLnBrk="1" hangingPunct="1"/>
            <a:r>
              <a:rPr lang="de-DE" altLang="de-DE" sz="1600" dirty="0" smtClean="0">
                <a:latin typeface="Calibri" panose="020F0502020204030204" pitchFamily="34" charset="0"/>
              </a:rPr>
              <a:t>bei </a:t>
            </a:r>
            <a:r>
              <a:rPr lang="de-DE" altLang="de-DE" sz="1600" dirty="0">
                <a:latin typeface="Calibri" panose="020F0502020204030204" pitchFamily="34" charset="0"/>
              </a:rPr>
              <a:t>der Lösung von zwischenmenschlichen Konflikten, aber auch von </a:t>
            </a:r>
            <a:r>
              <a:rPr lang="de-DE" altLang="de-DE" sz="1600" dirty="0" smtClean="0">
                <a:latin typeface="Calibri" panose="020F0502020204030204" pitchFamily="34" charset="0"/>
              </a:rPr>
              <a:t>gesellschaftlichen oder</a:t>
            </a:r>
          </a:p>
          <a:p>
            <a:pPr eaLnBrk="1" hangingPunct="1"/>
            <a:r>
              <a:rPr lang="de-DE" altLang="de-DE" sz="1600" dirty="0" smtClean="0">
                <a:latin typeface="Calibri" panose="020F0502020204030204" pitchFamily="34" charset="0"/>
              </a:rPr>
              <a:t>globalen </a:t>
            </a:r>
            <a:r>
              <a:rPr lang="de-DE" altLang="de-DE" sz="1600" dirty="0">
                <a:latin typeface="Calibri" panose="020F0502020204030204" pitchFamily="34" charset="0"/>
              </a:rPr>
              <a:t>Krisen.</a:t>
            </a:r>
          </a:p>
          <a:p>
            <a:pPr eaLnBrk="1" hangingPunct="1"/>
            <a:endParaRPr lang="de-DE" altLang="de-DE" sz="1600" dirty="0">
              <a:latin typeface="Calibri" panose="020F0502020204030204" pitchFamily="34" charset="0"/>
            </a:endParaRPr>
          </a:p>
          <a:p>
            <a:pPr eaLnBrk="1" hangingPunct="1"/>
            <a:r>
              <a:rPr lang="de-DE" altLang="de-DE" sz="1600" dirty="0">
                <a:latin typeface="Calibri" panose="020F0502020204030204" pitchFamily="34" charset="0"/>
              </a:rPr>
              <a:t>Dazu verpflichten wir uns mit diesem Gemeinsamen Wort. Wir rufen Muslime und Christen </a:t>
            </a:r>
            <a:r>
              <a:rPr lang="de-DE" altLang="de-DE" sz="1600" dirty="0" smtClean="0">
                <a:latin typeface="Calibri" panose="020F0502020204030204" pitchFamily="34" charset="0"/>
              </a:rPr>
              <a:t>auf,</a:t>
            </a:r>
          </a:p>
          <a:p>
            <a:pPr eaLnBrk="1" hangingPunct="1"/>
            <a:r>
              <a:rPr lang="de-DE" altLang="de-DE" sz="1600" dirty="0" smtClean="0">
                <a:latin typeface="Calibri" panose="020F0502020204030204" pitchFamily="34" charset="0"/>
              </a:rPr>
              <a:t>sich </a:t>
            </a:r>
            <a:r>
              <a:rPr lang="de-DE" altLang="de-DE" sz="1600" dirty="0">
                <a:latin typeface="Calibri" panose="020F0502020204030204" pitchFamily="34" charset="0"/>
              </a:rPr>
              <a:t>zum gemeinsamen Einsatz für Frieden und Gerechtigkeit herausfordern zu lassen.</a:t>
            </a:r>
          </a:p>
          <a:p>
            <a:pPr eaLnBrk="1" hangingPunct="1"/>
            <a:endParaRPr lang="de-DE" altLang="de-DE" sz="1600" dirty="0" smtClean="0">
              <a:latin typeface="Calibri" panose="020F0502020204030204" pitchFamily="34" charset="0"/>
            </a:endParaRPr>
          </a:p>
          <a:p>
            <a:pPr eaLnBrk="1" hangingPunct="1"/>
            <a:r>
              <a:rPr lang="de-DE" altLang="de-DE" sz="1600" dirty="0" smtClean="0">
                <a:latin typeface="Calibri" panose="020F0502020204030204" pitchFamily="34" charset="0"/>
              </a:rPr>
              <a:t>Stuttgart </a:t>
            </a:r>
            <a:r>
              <a:rPr lang="de-DE" altLang="de-DE" sz="1600" dirty="0">
                <a:latin typeface="Calibri" panose="020F0502020204030204" pitchFamily="34" charset="0"/>
              </a:rPr>
              <a:t>im März 2016</a:t>
            </a:r>
          </a:p>
        </p:txBody>
      </p:sp>
      <p:sp>
        <p:nvSpPr>
          <p:cNvPr id="2" name="Titel 1"/>
          <p:cNvSpPr>
            <a:spLocks noGrp="1"/>
          </p:cNvSpPr>
          <p:nvPr>
            <p:ph type="ctrTitle"/>
          </p:nvPr>
        </p:nvSpPr>
        <p:spPr>
          <a:xfrm>
            <a:off x="611560" y="404664"/>
            <a:ext cx="7772400" cy="578495"/>
          </a:xfrm>
        </p:spPr>
        <p:txBody>
          <a:bodyPr/>
          <a:lstStyle/>
          <a:p>
            <a:pPr algn="l"/>
            <a:r>
              <a:rPr lang="de-DE" sz="2400" b="1" dirty="0" smtClean="0">
                <a:solidFill>
                  <a:srgbClr val="009999"/>
                </a:solidFill>
                <a:latin typeface="Calibri" panose="020F0502020204030204" pitchFamily="34" charset="0"/>
              </a:rPr>
              <a:t>Vorwort</a:t>
            </a:r>
            <a:endParaRPr lang="de-DE" sz="2400" b="1" dirty="0">
              <a:solidFill>
                <a:srgbClr val="009999"/>
              </a:solidFill>
              <a:latin typeface="Calibri" panose="020F0502020204030204" pitchFamily="34" charset="0"/>
            </a:endParaRPr>
          </a:p>
        </p:txBody>
      </p:sp>
    </p:spTree>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194" name="Text Box 9"/>
          <p:cNvSpPr txBox="1">
            <a:spLocks noChangeArrowheads="1"/>
          </p:cNvSpPr>
          <p:nvPr/>
        </p:nvSpPr>
        <p:spPr bwMode="auto">
          <a:xfrm>
            <a:off x="250825" y="333375"/>
            <a:ext cx="8642350" cy="6278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DE" altLang="de-DE" sz="2400" b="1" dirty="0" smtClean="0">
                <a:solidFill>
                  <a:srgbClr val="009999"/>
                </a:solidFill>
                <a:latin typeface="Calibri" panose="020F0502020204030204" pitchFamily="34" charset="0"/>
              </a:rPr>
              <a:t>I. Aus gemeinsamen Überzeugungen …</a:t>
            </a:r>
            <a:endParaRPr lang="de-DE" altLang="de-DE" sz="2400" b="1" dirty="0">
              <a:solidFill>
                <a:srgbClr val="009999"/>
              </a:solidFill>
              <a:latin typeface="Calibri" panose="020F0502020204030204" pitchFamily="34" charset="0"/>
            </a:endParaRPr>
          </a:p>
          <a:p>
            <a:endParaRPr lang="de-DE" sz="1400" dirty="0" smtClean="0">
              <a:latin typeface="Calibri" panose="020F0502020204030204" pitchFamily="34" charset="0"/>
            </a:endParaRPr>
          </a:p>
          <a:p>
            <a:r>
              <a:rPr lang="de-DE" sz="1400" dirty="0" smtClean="0">
                <a:latin typeface="Calibri" panose="020F0502020204030204" pitchFamily="34" charset="0"/>
              </a:rPr>
              <a:t>Seit </a:t>
            </a:r>
            <a:r>
              <a:rPr lang="de-DE" sz="1400" dirty="0">
                <a:latin typeface="Calibri" panose="020F0502020204030204" pitchFamily="34" charset="0"/>
              </a:rPr>
              <a:t>2011 treffen sich die Mitglieder der Fachgruppe „Begegnung mit dem Islam</a:t>
            </a:r>
            <a:r>
              <a:rPr lang="de-DE" sz="1400" dirty="0" smtClean="0">
                <a:latin typeface="Calibri" panose="020F0502020204030204" pitchFamily="34" charset="0"/>
              </a:rPr>
              <a:t>“ der </a:t>
            </a:r>
            <a:r>
              <a:rPr lang="de-DE" sz="1400" dirty="0">
                <a:latin typeface="Calibri" panose="020F0502020204030204" pitchFamily="34" charset="0"/>
              </a:rPr>
              <a:t>ACK in Baden-Württemberg und Vertreter islamischer </a:t>
            </a:r>
            <a:r>
              <a:rPr lang="de-DE" sz="1400" dirty="0" smtClean="0">
                <a:latin typeface="Calibri" panose="020F0502020204030204" pitchFamily="34" charset="0"/>
              </a:rPr>
              <a:t>Religionsgemeinschaften und </a:t>
            </a:r>
            <a:r>
              <a:rPr lang="de-DE" sz="1400" dirty="0">
                <a:latin typeface="Calibri" panose="020F0502020204030204" pitchFamily="34" charset="0"/>
              </a:rPr>
              <a:t>Initiativen zweimal jährlich zu einem Christlich-Muslimischen </a:t>
            </a:r>
            <a:r>
              <a:rPr lang="de-DE" sz="1400" dirty="0" smtClean="0">
                <a:latin typeface="Calibri" panose="020F0502020204030204" pitchFamily="34" charset="0"/>
              </a:rPr>
              <a:t>Theologischen Gesprächsforum</a:t>
            </a:r>
            <a:r>
              <a:rPr lang="de-DE" sz="1400" dirty="0">
                <a:latin typeface="Calibri" panose="020F0502020204030204" pitchFamily="34" charset="0"/>
              </a:rPr>
              <a:t>.</a:t>
            </a:r>
          </a:p>
          <a:p>
            <a:endParaRPr lang="de-DE" sz="1400" dirty="0" smtClean="0">
              <a:latin typeface="Calibri" panose="020F0502020204030204" pitchFamily="34" charset="0"/>
            </a:endParaRPr>
          </a:p>
          <a:p>
            <a:r>
              <a:rPr lang="de-DE" sz="1400" dirty="0" smtClean="0">
                <a:latin typeface="Calibri" panose="020F0502020204030204" pitchFamily="34" charset="0"/>
              </a:rPr>
              <a:t>Angeregt </a:t>
            </a:r>
            <a:r>
              <a:rPr lang="de-DE" sz="1400" dirty="0">
                <a:latin typeface="Calibri" panose="020F0502020204030204" pitchFamily="34" charset="0"/>
              </a:rPr>
              <a:t>durch den „Brief der 138 muslimischen Gelehrten“ (2007) sind </a:t>
            </a:r>
            <a:r>
              <a:rPr lang="de-DE" sz="1400" dirty="0" smtClean="0">
                <a:latin typeface="Calibri" panose="020F0502020204030204" pitchFamily="34" charset="0"/>
              </a:rPr>
              <a:t>sie in </a:t>
            </a:r>
            <a:r>
              <a:rPr lang="de-DE" sz="1400" dirty="0">
                <a:latin typeface="Calibri" panose="020F0502020204030204" pitchFamily="34" charset="0"/>
              </a:rPr>
              <a:t>eingehenden theologischen </a:t>
            </a:r>
            <a:r>
              <a:rPr lang="de-DE" sz="1400" dirty="0" err="1" smtClean="0">
                <a:latin typeface="Calibri" panose="020F0502020204030204" pitchFamily="34" charset="0"/>
              </a:rPr>
              <a:t>Gesprä-chen</a:t>
            </a:r>
            <a:r>
              <a:rPr lang="de-DE" sz="1400" dirty="0" smtClean="0">
                <a:latin typeface="Calibri" panose="020F0502020204030204" pitchFamily="34" charset="0"/>
              </a:rPr>
              <a:t> </a:t>
            </a:r>
            <a:r>
              <a:rPr lang="de-DE" sz="1400" dirty="0">
                <a:latin typeface="Calibri" panose="020F0502020204030204" pitchFamily="34" charset="0"/>
              </a:rPr>
              <a:t>zu folgendem gemeinsamen </a:t>
            </a:r>
            <a:r>
              <a:rPr lang="de-DE" sz="1400" dirty="0" smtClean="0">
                <a:latin typeface="Calibri" panose="020F0502020204030204" pitchFamily="34" charset="0"/>
              </a:rPr>
              <a:t>Wort gekommen</a:t>
            </a:r>
            <a:r>
              <a:rPr lang="de-DE" sz="1400" dirty="0">
                <a:latin typeface="Calibri" panose="020F0502020204030204" pitchFamily="34" charset="0"/>
              </a:rPr>
              <a:t>:</a:t>
            </a:r>
          </a:p>
          <a:p>
            <a:endParaRPr lang="de-DE" sz="1400" dirty="0" smtClean="0">
              <a:latin typeface="Calibri" panose="020F0502020204030204" pitchFamily="34" charset="0"/>
            </a:endParaRPr>
          </a:p>
          <a:p>
            <a:r>
              <a:rPr lang="de-DE" sz="1400" dirty="0" smtClean="0">
                <a:latin typeface="Calibri" panose="020F0502020204030204" pitchFamily="34" charset="0"/>
              </a:rPr>
              <a:t>1</a:t>
            </a:r>
            <a:r>
              <a:rPr lang="de-DE" sz="1400" dirty="0">
                <a:latin typeface="Calibri" panose="020F0502020204030204" pitchFamily="34" charset="0"/>
              </a:rPr>
              <a:t>. Wir teilen die Überzeugung, dass unser </a:t>
            </a:r>
            <a:r>
              <a:rPr lang="de-DE" sz="1400" i="1" dirty="0">
                <a:latin typeface="Calibri" panose="020F0502020204030204" pitchFamily="34" charset="0"/>
              </a:rPr>
              <a:t>Glaube an Gott, </a:t>
            </a:r>
            <a:r>
              <a:rPr lang="de-DE" sz="1400" dirty="0">
                <a:latin typeface="Calibri" panose="020F0502020204030204" pitchFamily="34" charset="0"/>
              </a:rPr>
              <a:t>unsere Religion</a:t>
            </a:r>
            <a:r>
              <a:rPr lang="de-DE" sz="1400" dirty="0" smtClean="0">
                <a:latin typeface="Calibri" panose="020F0502020204030204" pitchFamily="34" charset="0"/>
              </a:rPr>
              <a:t>, für </a:t>
            </a:r>
            <a:r>
              <a:rPr lang="de-DE" sz="1400" dirty="0">
                <a:latin typeface="Calibri" panose="020F0502020204030204" pitchFamily="34" charset="0"/>
              </a:rPr>
              <a:t>unser Leben und Zusammenleben von entscheidender Bedeutung ist</a:t>
            </a:r>
            <a:r>
              <a:rPr lang="de-DE" sz="1400" dirty="0" smtClean="0">
                <a:latin typeface="Calibri" panose="020F0502020204030204" pitchFamily="34" charset="0"/>
              </a:rPr>
              <a:t>. Das </a:t>
            </a:r>
            <a:r>
              <a:rPr lang="de-DE" sz="1400" dirty="0">
                <a:latin typeface="Calibri" panose="020F0502020204030204" pitchFamily="34" charset="0"/>
              </a:rPr>
              <a:t>ist für uns als gläubige Menschen – Christen wie Muslime – grundlegend.</a:t>
            </a:r>
          </a:p>
          <a:p>
            <a:endParaRPr lang="de-DE" sz="1400" dirty="0" smtClean="0">
              <a:latin typeface="Calibri" panose="020F0502020204030204" pitchFamily="34" charset="0"/>
            </a:endParaRPr>
          </a:p>
          <a:p>
            <a:r>
              <a:rPr lang="de-DE" sz="1400" dirty="0" smtClean="0">
                <a:latin typeface="Calibri" panose="020F0502020204030204" pitchFamily="34" charset="0"/>
              </a:rPr>
              <a:t>2</a:t>
            </a:r>
            <a:r>
              <a:rPr lang="de-DE" sz="1400" dirty="0">
                <a:latin typeface="Calibri" panose="020F0502020204030204" pitchFamily="34" charset="0"/>
              </a:rPr>
              <a:t>. Wir teilen die Überzeugung, dass </a:t>
            </a:r>
            <a:r>
              <a:rPr lang="de-DE" sz="1400" i="1" dirty="0">
                <a:latin typeface="Calibri" panose="020F0502020204030204" pitchFamily="34" charset="0"/>
              </a:rPr>
              <a:t>theologische Überlegungen und </a:t>
            </a:r>
            <a:r>
              <a:rPr lang="de-DE" sz="1400" i="1" dirty="0" smtClean="0">
                <a:latin typeface="Calibri" panose="020F0502020204030204" pitchFamily="34" charset="0"/>
              </a:rPr>
              <a:t>Gespräche </a:t>
            </a:r>
            <a:r>
              <a:rPr lang="de-DE" sz="1400" dirty="0" smtClean="0">
                <a:latin typeface="Calibri" panose="020F0502020204030204" pitchFamily="34" charset="0"/>
              </a:rPr>
              <a:t>zwischen </a:t>
            </a:r>
            <a:r>
              <a:rPr lang="de-DE" sz="1400" dirty="0">
                <a:latin typeface="Calibri" panose="020F0502020204030204" pitchFamily="34" charset="0"/>
              </a:rPr>
              <a:t>uns nicht nur notwendig, sondern auch möglich und fruchtbar sind</a:t>
            </a:r>
            <a:r>
              <a:rPr lang="de-DE" sz="1400" dirty="0" smtClean="0">
                <a:latin typeface="Calibri" panose="020F0502020204030204" pitchFamily="34" charset="0"/>
              </a:rPr>
              <a:t>. Wir </a:t>
            </a:r>
            <a:r>
              <a:rPr lang="de-DE" sz="1400" dirty="0">
                <a:latin typeface="Calibri" panose="020F0502020204030204" pitchFamily="34" charset="0"/>
              </a:rPr>
              <a:t>machen dabei die Erfahrung, dass unsere je eigene religiöse </a:t>
            </a:r>
            <a:r>
              <a:rPr lang="de-DE" sz="1400" dirty="0" err="1" smtClean="0">
                <a:latin typeface="Calibri" panose="020F0502020204030204" pitchFamily="34" charset="0"/>
              </a:rPr>
              <a:t>Verge-wisserung</a:t>
            </a:r>
            <a:r>
              <a:rPr lang="de-DE" sz="1400" dirty="0" smtClean="0">
                <a:latin typeface="Calibri" panose="020F0502020204030204" pitchFamily="34" charset="0"/>
              </a:rPr>
              <a:t> und </a:t>
            </a:r>
            <a:r>
              <a:rPr lang="de-DE" sz="1400" dirty="0">
                <a:latin typeface="Calibri" panose="020F0502020204030204" pitchFamily="34" charset="0"/>
              </a:rPr>
              <a:t>ethische Motivation gestärkt wird.</a:t>
            </a:r>
          </a:p>
          <a:p>
            <a:endParaRPr lang="de-DE" sz="1400" dirty="0" smtClean="0">
              <a:latin typeface="Calibri" panose="020F0502020204030204" pitchFamily="34" charset="0"/>
            </a:endParaRPr>
          </a:p>
          <a:p>
            <a:r>
              <a:rPr lang="de-DE" sz="1400" dirty="0" smtClean="0">
                <a:latin typeface="Calibri" panose="020F0502020204030204" pitchFamily="34" charset="0"/>
              </a:rPr>
              <a:t>3</a:t>
            </a:r>
            <a:r>
              <a:rPr lang="de-DE" sz="1400" dirty="0">
                <a:latin typeface="Calibri" panose="020F0502020204030204" pitchFamily="34" charset="0"/>
              </a:rPr>
              <a:t>. Wir kommen in theologischen Gesprächen zu der gemeinsamen Überzeugung</a:t>
            </a:r>
            <a:r>
              <a:rPr lang="de-DE" sz="1400" dirty="0" smtClean="0">
                <a:latin typeface="Calibri" panose="020F0502020204030204" pitchFamily="34" charset="0"/>
              </a:rPr>
              <a:t>, dass </a:t>
            </a:r>
            <a:r>
              <a:rPr lang="de-DE" sz="1400" dirty="0">
                <a:latin typeface="Calibri" panose="020F0502020204030204" pitchFamily="34" charset="0"/>
              </a:rPr>
              <a:t>unser Glaube an Gott eine klare </a:t>
            </a:r>
            <a:r>
              <a:rPr lang="de-DE" sz="1400" i="1" dirty="0">
                <a:latin typeface="Calibri" panose="020F0502020204030204" pitchFamily="34" charset="0"/>
              </a:rPr>
              <a:t>Verpflichtung zu Frieden </a:t>
            </a:r>
            <a:r>
              <a:rPr lang="de-DE" sz="1400" i="1" dirty="0" smtClean="0">
                <a:latin typeface="Calibri" panose="020F0502020204030204" pitchFamily="34" charset="0"/>
              </a:rPr>
              <a:t>und Gerechtigkeit </a:t>
            </a:r>
            <a:r>
              <a:rPr lang="de-DE" sz="1400" dirty="0">
                <a:latin typeface="Calibri" panose="020F0502020204030204" pitchFamily="34" charset="0"/>
              </a:rPr>
              <a:t>enthält. Die Stimme des Gewissens hält diese </a:t>
            </a:r>
            <a:r>
              <a:rPr lang="de-DE" sz="1400" dirty="0" smtClean="0">
                <a:latin typeface="Calibri" panose="020F0502020204030204" pitchFamily="34" charset="0"/>
              </a:rPr>
              <a:t>Verpflichtung in </a:t>
            </a:r>
            <a:r>
              <a:rPr lang="de-DE" sz="1400" dirty="0">
                <a:latin typeface="Calibri" panose="020F0502020204030204" pitchFamily="34" charset="0"/>
              </a:rPr>
              <a:t>uns wach. Die Liebe im Herzen drängt uns, sie in die Tat umzusetzen.</a:t>
            </a:r>
          </a:p>
          <a:p>
            <a:endParaRPr lang="de-DE" sz="1400" dirty="0" smtClean="0">
              <a:latin typeface="Calibri" panose="020F0502020204030204" pitchFamily="34" charset="0"/>
            </a:endParaRPr>
          </a:p>
          <a:p>
            <a:r>
              <a:rPr lang="de-DE" sz="1400" dirty="0" smtClean="0">
                <a:latin typeface="Calibri" panose="020F0502020204030204" pitchFamily="34" charset="0"/>
              </a:rPr>
              <a:t>4</a:t>
            </a:r>
            <a:r>
              <a:rPr lang="de-DE" sz="1400" dirty="0">
                <a:latin typeface="Calibri" panose="020F0502020204030204" pitchFamily="34" charset="0"/>
              </a:rPr>
              <a:t>. Wir teilen die Überzeugung, dass neben politischen Kräften in erster </a:t>
            </a:r>
            <a:r>
              <a:rPr lang="de-DE" sz="1400" dirty="0" smtClean="0">
                <a:latin typeface="Calibri" panose="020F0502020204030204" pitchFamily="34" charset="0"/>
              </a:rPr>
              <a:t>Linie menschliche</a:t>
            </a:r>
            <a:r>
              <a:rPr lang="de-DE" sz="1400" dirty="0">
                <a:latin typeface="Calibri" panose="020F0502020204030204" pitchFamily="34" charset="0"/>
              </a:rPr>
              <a:t>, </a:t>
            </a:r>
            <a:r>
              <a:rPr lang="de-DE" sz="1400" i="1" dirty="0">
                <a:latin typeface="Calibri" panose="020F0502020204030204" pitchFamily="34" charset="0"/>
              </a:rPr>
              <a:t>religiös begründete Überzeugungen </a:t>
            </a:r>
            <a:r>
              <a:rPr lang="de-DE" sz="1400" dirty="0">
                <a:latin typeface="Calibri" panose="020F0502020204030204" pitchFamily="34" charset="0"/>
              </a:rPr>
              <a:t>den Frieden und </a:t>
            </a:r>
            <a:r>
              <a:rPr lang="de-DE" sz="1400" dirty="0" smtClean="0">
                <a:latin typeface="Calibri" panose="020F0502020204030204" pitchFamily="34" charset="0"/>
              </a:rPr>
              <a:t>die Gerechtigkeit </a:t>
            </a:r>
            <a:r>
              <a:rPr lang="de-DE" sz="1400" dirty="0">
                <a:latin typeface="Calibri" panose="020F0502020204030204" pitchFamily="34" charset="0"/>
              </a:rPr>
              <a:t>befördern. Friede vermehrt sich dadurch, dass wir ihn teilen.</a:t>
            </a:r>
          </a:p>
          <a:p>
            <a:r>
              <a:rPr lang="de-DE" sz="1400" dirty="0">
                <a:latin typeface="Calibri" panose="020F0502020204030204" pitchFamily="34" charset="0"/>
              </a:rPr>
              <a:t>Eine Instrumentalisierung der Religion für jegliche Zwecke lehnen </a:t>
            </a:r>
            <a:r>
              <a:rPr lang="de-DE" sz="1400" dirty="0" smtClean="0">
                <a:latin typeface="Calibri" panose="020F0502020204030204" pitchFamily="34" charset="0"/>
              </a:rPr>
              <a:t>wir gemeinsam </a:t>
            </a:r>
            <a:r>
              <a:rPr lang="de-DE" sz="1400" dirty="0">
                <a:latin typeface="Calibri" panose="020F0502020204030204" pitchFamily="34" charset="0"/>
              </a:rPr>
              <a:t>ab.</a:t>
            </a:r>
          </a:p>
          <a:p>
            <a:endParaRPr lang="de-DE" sz="1400" dirty="0" smtClean="0">
              <a:latin typeface="Calibri" panose="020F0502020204030204" pitchFamily="34" charset="0"/>
            </a:endParaRPr>
          </a:p>
          <a:p>
            <a:r>
              <a:rPr lang="de-DE" sz="1400" dirty="0" smtClean="0">
                <a:latin typeface="Calibri" panose="020F0502020204030204" pitchFamily="34" charset="0"/>
              </a:rPr>
              <a:t>5</a:t>
            </a:r>
            <a:r>
              <a:rPr lang="de-DE" sz="1400" dirty="0">
                <a:latin typeface="Calibri" panose="020F0502020204030204" pitchFamily="34" charset="0"/>
              </a:rPr>
              <a:t>. Wir teilen die Überzeugung, dass gegenseitige Annahme und </a:t>
            </a:r>
            <a:r>
              <a:rPr lang="de-DE" sz="1400" dirty="0" smtClean="0">
                <a:latin typeface="Calibri" panose="020F0502020204030204" pitchFamily="34" charset="0"/>
              </a:rPr>
              <a:t>Anerkennung sich </a:t>
            </a:r>
            <a:r>
              <a:rPr lang="de-DE" sz="1400" dirty="0">
                <a:latin typeface="Calibri" panose="020F0502020204030204" pitchFamily="34" charset="0"/>
              </a:rPr>
              <a:t>zuerst in persönlichen, familiären, nachbarschaftlichen, in gast- </a:t>
            </a:r>
            <a:r>
              <a:rPr lang="de-DE" sz="1400" dirty="0" smtClean="0">
                <a:latin typeface="Calibri" panose="020F0502020204030204" pitchFamily="34" charset="0"/>
              </a:rPr>
              <a:t>und fremdenfreundlichen Beziehungen </a:t>
            </a:r>
            <a:r>
              <a:rPr lang="de-DE" sz="1400" dirty="0">
                <a:latin typeface="Calibri" panose="020F0502020204030204" pitchFamily="34" charset="0"/>
              </a:rPr>
              <a:t>bewähren. Von diesen praktischen, alltäglichen</a:t>
            </a:r>
          </a:p>
          <a:p>
            <a:r>
              <a:rPr lang="de-DE" sz="1400" dirty="0">
                <a:latin typeface="Calibri" panose="020F0502020204030204" pitchFamily="34" charset="0"/>
              </a:rPr>
              <a:t>Beziehungen zu unseren </a:t>
            </a:r>
            <a:r>
              <a:rPr lang="de-DE" sz="1400" i="1" dirty="0">
                <a:latin typeface="Calibri" panose="020F0502020204030204" pitchFamily="34" charset="0"/>
              </a:rPr>
              <a:t>„Nächsten“ </a:t>
            </a:r>
            <a:r>
              <a:rPr lang="de-DE" sz="1400" dirty="0">
                <a:latin typeface="Calibri" panose="020F0502020204030204" pitchFamily="34" charset="0"/>
              </a:rPr>
              <a:t>her (Lukas 10,25 – 36; Sure 2,177</a:t>
            </a:r>
            <a:r>
              <a:rPr lang="de-DE" sz="1400" dirty="0" smtClean="0">
                <a:latin typeface="Calibri" panose="020F0502020204030204" pitchFamily="34" charset="0"/>
              </a:rPr>
              <a:t>) strahlen </a:t>
            </a:r>
            <a:r>
              <a:rPr lang="de-DE" sz="1400" dirty="0">
                <a:latin typeface="Calibri" panose="020F0502020204030204" pitchFamily="34" charset="0"/>
              </a:rPr>
              <a:t>gegenseitige Annahme und Anerkennung aus </a:t>
            </a:r>
            <a:r>
              <a:rPr lang="de-DE" sz="1400" i="1" dirty="0">
                <a:latin typeface="Calibri" panose="020F0502020204030204" pitchFamily="34" charset="0"/>
              </a:rPr>
              <a:t>in die Gesellschaft </a:t>
            </a:r>
            <a:r>
              <a:rPr lang="de-DE" sz="1400" i="1" dirty="0" smtClean="0">
                <a:latin typeface="Calibri" panose="020F0502020204030204" pitchFamily="34" charset="0"/>
              </a:rPr>
              <a:t>und in </a:t>
            </a:r>
            <a:r>
              <a:rPr lang="de-DE" sz="1400" i="1" dirty="0">
                <a:latin typeface="Calibri" panose="020F0502020204030204" pitchFamily="34" charset="0"/>
              </a:rPr>
              <a:t>die Welt hinein </a:t>
            </a:r>
            <a:r>
              <a:rPr lang="de-DE" sz="1400" dirty="0">
                <a:latin typeface="Calibri" panose="020F0502020204030204" pitchFamily="34" charset="0"/>
              </a:rPr>
              <a:t>zugunsten von Frieden und Gerechtigkeit.</a:t>
            </a:r>
            <a:endParaRPr lang="de-DE" altLang="de-DE" sz="1400" dirty="0">
              <a:solidFill>
                <a:schemeClr val="bg1"/>
              </a:solidFill>
              <a:latin typeface="Calibri" panose="020F0502020204030204" pitchFamily="34" charset="0"/>
            </a:endParaRPr>
          </a:p>
        </p:txBody>
      </p:sp>
    </p:spTree>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18" name="Text Box 2"/>
          <p:cNvSpPr txBox="1">
            <a:spLocks noChangeArrowheads="1"/>
          </p:cNvSpPr>
          <p:nvPr/>
        </p:nvSpPr>
        <p:spPr bwMode="auto">
          <a:xfrm>
            <a:off x="251520" y="302359"/>
            <a:ext cx="8784976" cy="6278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de-DE" altLang="de-DE" sz="2400" b="1" dirty="0">
                <a:solidFill>
                  <a:srgbClr val="009999"/>
                </a:solidFill>
                <a:latin typeface="Calibri" panose="020F0502020204030204" pitchFamily="34" charset="0"/>
              </a:rPr>
              <a:t>II.  </a:t>
            </a:r>
            <a:r>
              <a:rPr lang="de-DE" altLang="de-DE" sz="2400" b="1" dirty="0" smtClean="0">
                <a:solidFill>
                  <a:srgbClr val="009999"/>
                </a:solidFill>
                <a:latin typeface="Calibri" panose="020F0502020204030204" pitchFamily="34" charset="0"/>
              </a:rPr>
              <a:t>… in der Verantwortung vor Gott …</a:t>
            </a:r>
            <a:endParaRPr lang="de-DE" altLang="de-DE" sz="2400" b="1" dirty="0">
              <a:solidFill>
                <a:srgbClr val="009999"/>
              </a:solidFill>
              <a:latin typeface="Calibri" panose="020F0502020204030204" pitchFamily="34" charset="0"/>
            </a:endParaRPr>
          </a:p>
          <a:p>
            <a:endParaRPr lang="de-DE" sz="1400" dirty="0" smtClean="0">
              <a:latin typeface="Calibri" panose="020F0502020204030204" pitchFamily="34" charset="0"/>
            </a:endParaRPr>
          </a:p>
          <a:p>
            <a:r>
              <a:rPr lang="de-DE" sz="1400" dirty="0" smtClean="0">
                <a:latin typeface="Calibri" panose="020F0502020204030204" pitchFamily="34" charset="0"/>
              </a:rPr>
              <a:t>1. Wir </a:t>
            </a:r>
            <a:r>
              <a:rPr lang="de-DE" sz="1400" dirty="0">
                <a:latin typeface="Calibri" panose="020F0502020204030204" pitchFamily="34" charset="0"/>
              </a:rPr>
              <a:t>teilen bei allen Unterschieden im Gottesverständnis die Überzeugung</a:t>
            </a:r>
            <a:r>
              <a:rPr lang="de-DE" sz="1400" dirty="0" smtClean="0">
                <a:latin typeface="Calibri" panose="020F0502020204030204" pitchFamily="34" charset="0"/>
              </a:rPr>
              <a:t>: Gott </a:t>
            </a:r>
            <a:r>
              <a:rPr lang="de-DE" sz="1400" dirty="0">
                <a:latin typeface="Calibri" panose="020F0502020204030204" pitchFamily="34" charset="0"/>
              </a:rPr>
              <a:t>ist der </a:t>
            </a:r>
            <a:r>
              <a:rPr lang="de-DE" sz="1400" i="1" dirty="0">
                <a:latin typeface="Calibri" panose="020F0502020204030204" pitchFamily="34" charset="0"/>
              </a:rPr>
              <a:t>Schöpfer und Herr der Welt </a:t>
            </a:r>
            <a:r>
              <a:rPr lang="de-DE" sz="1400" i="1" dirty="0" smtClean="0">
                <a:latin typeface="Calibri" panose="020F0502020204030204" pitchFamily="34" charset="0"/>
              </a:rPr>
              <a:t>   </a:t>
            </a:r>
            <a:r>
              <a:rPr lang="de-DE" sz="1400" dirty="0" smtClean="0">
                <a:latin typeface="Calibri" panose="020F0502020204030204" pitchFamily="34" charset="0"/>
              </a:rPr>
              <a:t>– </a:t>
            </a:r>
            <a:r>
              <a:rPr lang="de-DE" sz="1400" dirty="0">
                <a:latin typeface="Calibri" panose="020F0502020204030204" pitchFamily="34" charset="0"/>
              </a:rPr>
              <a:t>der sichtbaren und der unsichtbaren</a:t>
            </a:r>
            <a:r>
              <a:rPr lang="de-DE" sz="1400" dirty="0" smtClean="0">
                <a:latin typeface="Calibri" panose="020F0502020204030204" pitchFamily="34" charset="0"/>
              </a:rPr>
              <a:t>. Er </a:t>
            </a:r>
            <a:r>
              <a:rPr lang="de-DE" sz="1400" dirty="0">
                <a:latin typeface="Calibri" panose="020F0502020204030204" pitchFamily="34" charset="0"/>
              </a:rPr>
              <a:t>hat den Menschen als seinen Geschöpfen </a:t>
            </a:r>
            <a:r>
              <a:rPr lang="de-DE" sz="1400" i="1" dirty="0">
                <a:latin typeface="Calibri" panose="020F0502020204030204" pitchFamily="34" charset="0"/>
              </a:rPr>
              <a:t>die Bestimmung </a:t>
            </a:r>
            <a:r>
              <a:rPr lang="de-DE" sz="1400" dirty="0" smtClean="0">
                <a:latin typeface="Calibri" panose="020F0502020204030204" pitchFamily="34" charset="0"/>
              </a:rPr>
              <a:t>gegeben zu </a:t>
            </a:r>
            <a:r>
              <a:rPr lang="de-DE" sz="1400" dirty="0">
                <a:latin typeface="Calibri" panose="020F0502020204030204" pitchFamily="34" charset="0"/>
              </a:rPr>
              <a:t>einem gottgefälligen und verantwortungsvollen Leben in Frieden </a:t>
            </a:r>
            <a:r>
              <a:rPr lang="de-DE" sz="1400" dirty="0" smtClean="0">
                <a:latin typeface="Calibri" panose="020F0502020204030204" pitchFamily="34" charset="0"/>
              </a:rPr>
              <a:t>und Gerechtigkeit</a:t>
            </a:r>
            <a:r>
              <a:rPr lang="de-DE" sz="1400" dirty="0">
                <a:latin typeface="Calibri" panose="020F0502020204030204" pitchFamily="34" charset="0"/>
              </a:rPr>
              <a:t>. Die </a:t>
            </a:r>
            <a:r>
              <a:rPr lang="de-DE" sz="1400" dirty="0" smtClean="0">
                <a:latin typeface="Calibri" panose="020F0502020204030204" pitchFamily="34" charset="0"/>
              </a:rPr>
              <a:t>Gottesbeziehung </a:t>
            </a:r>
            <a:r>
              <a:rPr lang="de-DE" sz="1400" dirty="0">
                <a:latin typeface="Calibri" panose="020F0502020204030204" pitchFamily="34" charset="0"/>
              </a:rPr>
              <a:t>– der Friede mit Gott – gibt uns </a:t>
            </a:r>
            <a:r>
              <a:rPr lang="de-DE" sz="1400" dirty="0" smtClean="0">
                <a:latin typeface="Calibri" panose="020F0502020204030204" pitchFamily="34" charset="0"/>
              </a:rPr>
              <a:t>dazu Freiheit </a:t>
            </a:r>
            <a:r>
              <a:rPr lang="de-DE" sz="1400" dirty="0">
                <a:latin typeface="Calibri" panose="020F0502020204030204" pitchFamily="34" charset="0"/>
              </a:rPr>
              <a:t>und Kraft</a:t>
            </a:r>
            <a:r>
              <a:rPr lang="de-DE" sz="1400" dirty="0" smtClean="0">
                <a:latin typeface="Calibri" panose="020F0502020204030204" pitchFamily="34" charset="0"/>
              </a:rPr>
              <a:t>.</a:t>
            </a:r>
          </a:p>
          <a:p>
            <a:pPr marL="342900" indent="-342900">
              <a:buAutoNum type="arabicPeriod"/>
            </a:pPr>
            <a:endParaRPr lang="de-DE" sz="1400" dirty="0">
              <a:latin typeface="Calibri" panose="020F0502020204030204" pitchFamily="34" charset="0"/>
            </a:endParaRPr>
          </a:p>
          <a:p>
            <a:r>
              <a:rPr lang="de-DE" sz="1400" dirty="0">
                <a:latin typeface="Calibri" panose="020F0502020204030204" pitchFamily="34" charset="0"/>
              </a:rPr>
              <a:t>2. Wir teilen die Überzeugung, dass Gott uns Menschen liebt und dass </a:t>
            </a:r>
            <a:r>
              <a:rPr lang="de-DE" sz="1400" dirty="0" smtClean="0">
                <a:latin typeface="Calibri" panose="020F0502020204030204" pitchFamily="34" charset="0"/>
              </a:rPr>
              <a:t>seine Barmherzigkeit </a:t>
            </a:r>
            <a:r>
              <a:rPr lang="de-DE" sz="1400" dirty="0">
                <a:latin typeface="Calibri" panose="020F0502020204030204" pitchFamily="34" charset="0"/>
              </a:rPr>
              <a:t>umfassend ist. Die </a:t>
            </a:r>
            <a:r>
              <a:rPr lang="de-DE" sz="1400" i="1" dirty="0">
                <a:latin typeface="Calibri" panose="020F0502020204030204" pitchFamily="34" charset="0"/>
              </a:rPr>
              <a:t>Liebe zu Gott und unseren Mitmenschen </a:t>
            </a:r>
            <a:r>
              <a:rPr lang="de-DE" sz="1400" dirty="0" smtClean="0">
                <a:latin typeface="Calibri" panose="020F0502020204030204" pitchFamily="34" charset="0"/>
              </a:rPr>
              <a:t>– als </a:t>
            </a:r>
            <a:r>
              <a:rPr lang="de-DE" sz="1400" dirty="0">
                <a:latin typeface="Calibri" panose="020F0502020204030204" pitchFamily="34" charset="0"/>
              </a:rPr>
              <a:t>Mitgeschöpfe – ist das zentrale und grundlegende Gebot des </a:t>
            </a:r>
            <a:r>
              <a:rPr lang="de-DE" sz="1400" dirty="0" smtClean="0">
                <a:latin typeface="Calibri" panose="020F0502020204030204" pitchFamily="34" charset="0"/>
              </a:rPr>
              <a:t>Schöpfers an </a:t>
            </a:r>
            <a:r>
              <a:rPr lang="de-DE" sz="1400" dirty="0">
                <a:latin typeface="Calibri" panose="020F0502020204030204" pitchFamily="34" charset="0"/>
              </a:rPr>
              <a:t>uns Menschen (Matthäus 22,38 – 40; Sure 2,165). Darin gründen </a:t>
            </a:r>
            <a:r>
              <a:rPr lang="de-DE" sz="1400" dirty="0" smtClean="0">
                <a:latin typeface="Calibri" panose="020F0502020204030204" pitchFamily="34" charset="0"/>
              </a:rPr>
              <a:t>und daran </a:t>
            </a:r>
            <a:r>
              <a:rPr lang="de-DE" sz="1400" dirty="0">
                <a:latin typeface="Calibri" panose="020F0502020204030204" pitchFamily="34" charset="0"/>
              </a:rPr>
              <a:t>orientieren sich alle anderen Gebote – auch unsere Schöpfungsverantwortung</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3. Muslime glauben, dass der eine Gott sie – seiner Barmherzigkeit </a:t>
            </a:r>
            <a:r>
              <a:rPr lang="de-DE" sz="1400" dirty="0" smtClean="0">
                <a:latin typeface="Calibri" panose="020F0502020204030204" pitchFamily="34" charset="0"/>
              </a:rPr>
              <a:t>entsprechend – </a:t>
            </a:r>
            <a:r>
              <a:rPr lang="de-DE" sz="1400" dirty="0">
                <a:latin typeface="Calibri" panose="020F0502020204030204" pitchFamily="34" charset="0"/>
              </a:rPr>
              <a:t>durch den Koran und gemäß dem Vorbild des Propheten Muhammad</a:t>
            </a:r>
            <a:r>
              <a:rPr lang="de-DE" sz="1400" dirty="0" smtClean="0">
                <a:latin typeface="Calibri" panose="020F0502020204030204" pitchFamily="34" charset="0"/>
              </a:rPr>
              <a:t>, </a:t>
            </a:r>
            <a:r>
              <a:rPr lang="de-DE" sz="1400" dirty="0" err="1" smtClean="0">
                <a:latin typeface="Calibri" panose="020F0502020204030204" pitchFamily="34" charset="0"/>
              </a:rPr>
              <a:t>s.a.w.s</a:t>
            </a:r>
            <a:r>
              <a:rPr lang="de-DE" sz="1400" dirty="0">
                <a:latin typeface="Calibri" panose="020F0502020204030204" pitchFamily="34" charset="0"/>
              </a:rPr>
              <a:t>. (</a:t>
            </a:r>
            <a:r>
              <a:rPr lang="de-DE" sz="1400" dirty="0" err="1">
                <a:latin typeface="Calibri" panose="020F0502020204030204" pitchFamily="34" charset="0"/>
              </a:rPr>
              <a:t>Allah’s</a:t>
            </a:r>
            <a:r>
              <a:rPr lang="de-DE" sz="1400" dirty="0">
                <a:latin typeface="Calibri" panose="020F0502020204030204" pitchFamily="34" charset="0"/>
              </a:rPr>
              <a:t> Friede und Segen seien auf ihm) zur Hingabe an Gott </a:t>
            </a:r>
            <a:r>
              <a:rPr lang="de-DE" sz="1400" dirty="0" smtClean="0">
                <a:latin typeface="Calibri" panose="020F0502020204030204" pitchFamily="34" charset="0"/>
              </a:rPr>
              <a:t>und zur </a:t>
            </a:r>
            <a:r>
              <a:rPr lang="de-DE" sz="1400" dirty="0">
                <a:latin typeface="Calibri" panose="020F0502020204030204" pitchFamily="34" charset="0"/>
              </a:rPr>
              <a:t>Verantwortung für die Mitmenschen leitet (Sure 3,31</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4. Christen glauben dem Evangelium gemäß, dass sich in Jesus Christus, </a:t>
            </a:r>
            <a:r>
              <a:rPr lang="de-DE" sz="1400" dirty="0" smtClean="0">
                <a:latin typeface="Calibri" panose="020F0502020204030204" pitchFamily="34" charset="0"/>
              </a:rPr>
              <a:t>wahrer Gott </a:t>
            </a:r>
            <a:r>
              <a:rPr lang="de-DE" sz="1400" dirty="0">
                <a:latin typeface="Calibri" panose="020F0502020204030204" pitchFamily="34" charset="0"/>
              </a:rPr>
              <a:t>und wahrer Mensch, die Liebe Gottes zu uns Menschen und zugleich </a:t>
            </a:r>
            <a:r>
              <a:rPr lang="de-DE" sz="1400" dirty="0" smtClean="0">
                <a:latin typeface="Calibri" panose="020F0502020204030204" pitchFamily="34" charset="0"/>
              </a:rPr>
              <a:t>die Erfüllung </a:t>
            </a:r>
            <a:r>
              <a:rPr lang="de-DE" sz="1400" dirty="0">
                <a:latin typeface="Calibri" panose="020F0502020204030204" pitchFamily="34" charset="0"/>
              </a:rPr>
              <a:t>des Doppelgebotes der Liebe zu Gott und dem </a:t>
            </a:r>
            <a:r>
              <a:rPr lang="de-DE" sz="1400" dirty="0" smtClean="0">
                <a:latin typeface="Calibri" panose="020F0502020204030204" pitchFamily="34" charset="0"/>
              </a:rPr>
              <a:t>Nächsten offenbart.</a:t>
            </a:r>
          </a:p>
          <a:p>
            <a:endParaRPr lang="de-DE" sz="1400" dirty="0">
              <a:latin typeface="Calibri" panose="020F0502020204030204" pitchFamily="34" charset="0"/>
            </a:endParaRPr>
          </a:p>
          <a:p>
            <a:r>
              <a:rPr lang="de-DE" sz="1400" dirty="0">
                <a:latin typeface="Calibri" panose="020F0502020204030204" pitchFamily="34" charset="0"/>
              </a:rPr>
              <a:t>5. Als Christen und Muslime erfahren und glauben wir beide, dass </a:t>
            </a:r>
            <a:r>
              <a:rPr lang="de-DE" sz="1400" dirty="0" smtClean="0">
                <a:latin typeface="Calibri" panose="020F0502020204030204" pitchFamily="34" charset="0"/>
              </a:rPr>
              <a:t>die </a:t>
            </a:r>
            <a:r>
              <a:rPr lang="de-DE" sz="1400" i="1" dirty="0" smtClean="0">
                <a:latin typeface="Calibri" panose="020F0502020204030204" pitchFamily="34" charset="0"/>
              </a:rPr>
              <a:t>Vielfältigkeit </a:t>
            </a:r>
            <a:r>
              <a:rPr lang="de-DE" sz="1400" dirty="0">
                <a:latin typeface="Calibri" panose="020F0502020204030204" pitchFamily="34" charset="0"/>
              </a:rPr>
              <a:t>der Schöpfung, der kulturellen Unterschiede und </a:t>
            </a:r>
            <a:r>
              <a:rPr lang="de-DE" sz="1400" dirty="0" smtClean="0">
                <a:latin typeface="Calibri" panose="020F0502020204030204" pitchFamily="34" charset="0"/>
              </a:rPr>
              <a:t>religiösen Überzeugungen </a:t>
            </a:r>
            <a:r>
              <a:rPr lang="de-DE" sz="1400" dirty="0">
                <a:latin typeface="Calibri" panose="020F0502020204030204" pitchFamily="34" charset="0"/>
              </a:rPr>
              <a:t>– mit allen ihren Differenzen – uns dazu herausfordern</a:t>
            </a:r>
            <a:r>
              <a:rPr lang="de-DE" sz="1400" dirty="0" smtClean="0">
                <a:latin typeface="Calibri" panose="020F0502020204030204" pitchFamily="34" charset="0"/>
              </a:rPr>
              <a:t>, Gott </a:t>
            </a:r>
            <a:r>
              <a:rPr lang="de-DE" sz="1400" dirty="0">
                <a:latin typeface="Calibri" panose="020F0502020204030204" pitchFamily="34" charset="0"/>
              </a:rPr>
              <a:t>und einander immer noch </a:t>
            </a:r>
            <a:r>
              <a:rPr lang="de-DE" sz="1400" i="1" dirty="0">
                <a:latin typeface="Calibri" panose="020F0502020204030204" pitchFamily="34" charset="0"/>
              </a:rPr>
              <a:t>besser kennen und verstehen zu </a:t>
            </a:r>
            <a:r>
              <a:rPr lang="de-DE" sz="1400" i="1" dirty="0" smtClean="0">
                <a:latin typeface="Calibri" panose="020F0502020204030204" pitchFamily="34" charset="0"/>
              </a:rPr>
              <a:t>lernen </a:t>
            </a:r>
            <a:r>
              <a:rPr lang="de-DE" sz="1400" dirty="0" smtClean="0">
                <a:latin typeface="Calibri" panose="020F0502020204030204" pitchFamily="34" charset="0"/>
              </a:rPr>
              <a:t>(</a:t>
            </a:r>
            <a:r>
              <a:rPr lang="de-DE" sz="1400" dirty="0">
                <a:latin typeface="Calibri" panose="020F0502020204030204" pitchFamily="34" charset="0"/>
              </a:rPr>
              <a:t>Sure 49,13; Römer 15,7) und </a:t>
            </a:r>
            <a:r>
              <a:rPr lang="de-DE" sz="1400" i="1" dirty="0">
                <a:latin typeface="Calibri" panose="020F0502020204030204" pitchFamily="34" charset="0"/>
              </a:rPr>
              <a:t>einander in unserer Verschiedenheit </a:t>
            </a:r>
            <a:r>
              <a:rPr lang="de-DE" sz="1400" i="1" dirty="0" smtClean="0">
                <a:latin typeface="Calibri" panose="020F0502020204030204" pitchFamily="34" charset="0"/>
              </a:rPr>
              <a:t>anzunehmen </a:t>
            </a:r>
            <a:r>
              <a:rPr lang="de-DE" sz="1400" dirty="0" smtClean="0">
                <a:latin typeface="Calibri" panose="020F0502020204030204" pitchFamily="34" charset="0"/>
              </a:rPr>
              <a:t>(</a:t>
            </a:r>
            <a:r>
              <a:rPr lang="de-DE" sz="1400" dirty="0">
                <a:latin typeface="Calibri" panose="020F0502020204030204" pitchFamily="34" charset="0"/>
              </a:rPr>
              <a:t>Markus 7,26</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6. Für Christen wie für Muslime ist diese Herausforderung einerseits ein Gebot</a:t>
            </a:r>
            <a:r>
              <a:rPr lang="de-DE" sz="1400" dirty="0" smtClean="0">
                <a:latin typeface="Calibri" panose="020F0502020204030204" pitchFamily="34" charset="0"/>
              </a:rPr>
              <a:t>, eine </a:t>
            </a:r>
            <a:r>
              <a:rPr lang="de-DE" sz="1400" dirty="0">
                <a:latin typeface="Calibri" panose="020F0502020204030204" pitchFamily="34" charset="0"/>
              </a:rPr>
              <a:t>Pflicht, andererseits ein Segen: Im </a:t>
            </a:r>
            <a:r>
              <a:rPr lang="de-DE" sz="1400" i="1" dirty="0">
                <a:latin typeface="Calibri" panose="020F0502020204030204" pitchFamily="34" charset="0"/>
              </a:rPr>
              <a:t>Kennenlernen des </a:t>
            </a:r>
            <a:r>
              <a:rPr lang="de-DE" sz="1400" i="1" dirty="0" smtClean="0">
                <a:latin typeface="Calibri" panose="020F0502020204030204" pitchFamily="34" charset="0"/>
              </a:rPr>
              <a:t>andersdenkenden Nächsten </a:t>
            </a:r>
            <a:r>
              <a:rPr lang="de-DE" sz="1400" dirty="0">
                <a:latin typeface="Calibri" panose="020F0502020204030204" pitchFamily="34" charset="0"/>
              </a:rPr>
              <a:t>kann ich Vorurteile abbauen, zugleich überprüfe ich meine eigenen</a:t>
            </a:r>
          </a:p>
          <a:p>
            <a:r>
              <a:rPr lang="de-DE" sz="1400" dirty="0">
                <a:latin typeface="Calibri" panose="020F0502020204030204" pitchFamily="34" charset="0"/>
              </a:rPr>
              <a:t>Grundhaltungen. So können wir uns auf einander einlassen und in </a:t>
            </a:r>
            <a:r>
              <a:rPr lang="de-DE" sz="1400" dirty="0" smtClean="0">
                <a:latin typeface="Calibri" panose="020F0502020204030204" pitchFamily="34" charset="0"/>
              </a:rPr>
              <a:t>einer friedlichen </a:t>
            </a:r>
            <a:r>
              <a:rPr lang="de-DE" sz="1400" dirty="0">
                <a:latin typeface="Calibri" panose="020F0502020204030204" pitchFamily="34" charset="0"/>
              </a:rPr>
              <a:t>Atmosphäre im Respekt gegenüber der Würde des Andern </a:t>
            </a:r>
            <a:r>
              <a:rPr lang="de-DE" sz="1400" dirty="0" smtClean="0">
                <a:latin typeface="Calibri" panose="020F0502020204030204" pitchFamily="34" charset="0"/>
              </a:rPr>
              <a:t>mit Differenzen </a:t>
            </a:r>
            <a:r>
              <a:rPr lang="de-DE" sz="1400" dirty="0">
                <a:latin typeface="Calibri" panose="020F0502020204030204" pitchFamily="34" charset="0"/>
              </a:rPr>
              <a:t>umzugehen lernen</a:t>
            </a:r>
            <a:r>
              <a:rPr lang="de-DE" sz="1400" dirty="0" smtClean="0">
                <a:latin typeface="Calibri" panose="020F0502020204030204" pitchFamily="34" charset="0"/>
              </a:rPr>
              <a:t>.</a:t>
            </a:r>
            <a:endParaRPr lang="de-DE" altLang="de-DE" sz="1400" dirty="0" smtClean="0">
              <a:solidFill>
                <a:schemeClr val="bg1"/>
              </a:solidFill>
              <a:latin typeface="Calibri" panose="020F0502020204030204" pitchFamily="34" charset="0"/>
            </a:endParaRPr>
          </a:p>
        </p:txBody>
      </p:sp>
    </p:spTree>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261256" y="1268760"/>
            <a:ext cx="8640960" cy="4185761"/>
          </a:xfrm>
          <a:prstGeom prst="rect">
            <a:avLst/>
          </a:prstGeom>
          <a:noFill/>
        </p:spPr>
        <p:txBody>
          <a:bodyPr wrap="square" rtlCol="0">
            <a:spAutoFit/>
          </a:bodyPr>
          <a:lstStyle/>
          <a:p>
            <a:r>
              <a:rPr lang="de-DE" sz="1400" dirty="0">
                <a:latin typeface="Calibri" panose="020F0502020204030204" pitchFamily="34" charset="0"/>
              </a:rPr>
              <a:t>7. Selbst wenn wir keine weiteren, auch keine religiösen </a:t>
            </a:r>
            <a:r>
              <a:rPr lang="de-DE" sz="1400" dirty="0" smtClean="0">
                <a:latin typeface="Calibri" panose="020F0502020204030204" pitchFamily="34" charset="0"/>
              </a:rPr>
              <a:t>Gemeinsamkeiten finden </a:t>
            </a:r>
            <a:r>
              <a:rPr lang="de-DE" sz="1400" dirty="0">
                <a:latin typeface="Calibri" panose="020F0502020204030204" pitchFamily="34" charset="0"/>
              </a:rPr>
              <a:t>sollten, </a:t>
            </a:r>
            <a:r>
              <a:rPr lang="de-DE" sz="1400" i="1" dirty="0">
                <a:latin typeface="Calibri" panose="020F0502020204030204" pitchFamily="34" charset="0"/>
              </a:rPr>
              <a:t>wissen wir uns </a:t>
            </a:r>
            <a:r>
              <a:rPr lang="de-DE" sz="1400" dirty="0">
                <a:latin typeface="Calibri" panose="020F0502020204030204" pitchFamily="34" charset="0"/>
              </a:rPr>
              <a:t>als Christen wie als Muslime durch </a:t>
            </a:r>
            <a:r>
              <a:rPr lang="de-DE" sz="1400" dirty="0" smtClean="0">
                <a:latin typeface="Calibri" panose="020F0502020204030204" pitchFamily="34" charset="0"/>
              </a:rPr>
              <a:t>unsere Gottesbeziehung („</a:t>
            </a:r>
            <a:r>
              <a:rPr lang="de-DE" sz="1400" dirty="0">
                <a:latin typeface="Calibri" panose="020F0502020204030204" pitchFamily="34" charset="0"/>
              </a:rPr>
              <a:t>keinem anderen neben Gott dienen“) dazu </a:t>
            </a:r>
            <a:r>
              <a:rPr lang="de-DE" sz="1400" i="1" dirty="0">
                <a:latin typeface="Calibri" panose="020F0502020204030204" pitchFamily="34" charset="0"/>
              </a:rPr>
              <a:t>verpflichtet</a:t>
            </a:r>
            <a:r>
              <a:rPr lang="de-DE" sz="1400" i="1" dirty="0" smtClean="0">
                <a:latin typeface="Calibri" panose="020F0502020204030204" pitchFamily="34" charset="0"/>
              </a:rPr>
              <a:t>, </a:t>
            </a:r>
            <a:r>
              <a:rPr lang="de-DE" sz="1400" dirty="0" smtClean="0">
                <a:latin typeface="Calibri" panose="020F0502020204030204" pitchFamily="34" charset="0"/>
              </a:rPr>
              <a:t>im </a:t>
            </a:r>
            <a:r>
              <a:rPr lang="de-DE" sz="1400" dirty="0">
                <a:latin typeface="Calibri" panose="020F0502020204030204" pitchFamily="34" charset="0"/>
              </a:rPr>
              <a:t>Kleinen und im Großen für Frieden und Gerechtigkeit einzutreten. </a:t>
            </a:r>
            <a:r>
              <a:rPr lang="de-DE" sz="1400" dirty="0" smtClean="0">
                <a:latin typeface="Calibri" panose="020F0502020204030204" pitchFamily="34" charset="0"/>
              </a:rPr>
              <a:t>Darin stimmen </a:t>
            </a:r>
            <a:r>
              <a:rPr lang="de-DE" sz="1400" dirty="0">
                <a:latin typeface="Calibri" panose="020F0502020204030204" pitchFamily="34" charset="0"/>
              </a:rPr>
              <a:t>wir gemeinsam dem Brief der 138 zu („Ein Gemeinsames Wort</a:t>
            </a:r>
            <a:r>
              <a:rPr lang="de-DE" sz="1400" dirty="0" smtClean="0">
                <a:latin typeface="Calibri" panose="020F0502020204030204" pitchFamily="34" charset="0"/>
              </a:rPr>
              <a:t>, </a:t>
            </a:r>
            <a:r>
              <a:rPr lang="fr-FR" sz="1400" dirty="0" smtClean="0">
                <a:latin typeface="Calibri" panose="020F0502020204030204" pitchFamily="34" charset="0"/>
              </a:rPr>
              <a:t>2007</a:t>
            </a:r>
            <a:r>
              <a:rPr lang="fr-FR" sz="1400" dirty="0">
                <a:latin typeface="Calibri" panose="020F0502020204030204" pitchFamily="34" charset="0"/>
              </a:rPr>
              <a:t>“; Sure 3,64; Exodus 20,3</a:t>
            </a:r>
            <a:r>
              <a:rPr lang="fr-FR" sz="1400" dirty="0" smtClean="0">
                <a:latin typeface="Calibri" panose="020F0502020204030204" pitchFamily="34" charset="0"/>
              </a:rPr>
              <a:t>).</a:t>
            </a:r>
          </a:p>
          <a:p>
            <a:endParaRPr lang="fr-FR" sz="1400" dirty="0">
              <a:latin typeface="Calibri" panose="020F0502020204030204" pitchFamily="34" charset="0"/>
            </a:endParaRPr>
          </a:p>
          <a:p>
            <a:r>
              <a:rPr lang="de-DE" sz="1400" dirty="0" smtClean="0">
                <a:latin typeface="Calibri" panose="020F0502020204030204" pitchFamily="34" charset="0"/>
              </a:rPr>
              <a:t>8</a:t>
            </a:r>
            <a:r>
              <a:rPr lang="de-DE" sz="1400" dirty="0">
                <a:latin typeface="Calibri" panose="020F0502020204030204" pitchFamily="34" charset="0"/>
              </a:rPr>
              <a:t>. Ein gemeinsames Engagement</a:t>
            </a:r>
            <a:r>
              <a:rPr lang="de-DE" sz="1400" dirty="0" smtClean="0">
                <a:latin typeface="Calibri" panose="020F0502020204030204" pitchFamily="34" charset="0"/>
              </a:rPr>
              <a:t>, eine </a:t>
            </a:r>
            <a:r>
              <a:rPr lang="de-DE" sz="1400" dirty="0">
                <a:latin typeface="Calibri" panose="020F0502020204030204" pitchFamily="34" charset="0"/>
              </a:rPr>
              <a:t>praktische Zusammenarbeit für </a:t>
            </a:r>
            <a:r>
              <a:rPr lang="de-DE" sz="1400" dirty="0" smtClean="0">
                <a:latin typeface="Calibri" panose="020F0502020204030204" pitchFamily="34" charset="0"/>
              </a:rPr>
              <a:t>Frieden und </a:t>
            </a:r>
            <a:r>
              <a:rPr lang="de-DE" sz="1400" dirty="0">
                <a:latin typeface="Calibri" panose="020F0502020204030204" pitchFamily="34" charset="0"/>
              </a:rPr>
              <a:t>Gerechtigkeit darf auch aus </a:t>
            </a:r>
            <a:r>
              <a:rPr lang="de-DE" sz="1400" i="1" dirty="0" smtClean="0">
                <a:latin typeface="Calibri" panose="020F0502020204030204" pitchFamily="34" charset="0"/>
              </a:rPr>
              <a:t>verschiedenen </a:t>
            </a:r>
            <a:r>
              <a:rPr lang="de-DE" sz="1400" dirty="0">
                <a:latin typeface="Calibri" panose="020F0502020204030204" pitchFamily="34" charset="0"/>
              </a:rPr>
              <a:t>Prinzipien und </a:t>
            </a:r>
            <a:r>
              <a:rPr lang="de-DE" sz="1400" dirty="0" smtClean="0">
                <a:latin typeface="Calibri" panose="020F0502020204030204" pitchFamily="34" charset="0"/>
              </a:rPr>
              <a:t>Haltungen hergeleitet</a:t>
            </a:r>
            <a:r>
              <a:rPr lang="de-DE" sz="1400" dirty="0">
                <a:latin typeface="Calibri" panose="020F0502020204030204" pitchFamily="34" charset="0"/>
              </a:rPr>
              <a:t>, mit unterschiedlichen religiösen Argumenten begründet, aus</a:t>
            </a:r>
          </a:p>
          <a:p>
            <a:r>
              <a:rPr lang="de-DE" sz="1400" dirty="0">
                <a:latin typeface="Calibri" panose="020F0502020204030204" pitchFamily="34" charset="0"/>
              </a:rPr>
              <a:t>unterschiedlichen Motiven heraus vollzogen werden</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9. Als Christen und Muslime wissen wir uns nicht zuletzt dadurch zum </a:t>
            </a:r>
            <a:r>
              <a:rPr lang="de-DE" sz="1400" dirty="0" smtClean="0">
                <a:latin typeface="Calibri" panose="020F0502020204030204" pitchFamily="34" charset="0"/>
              </a:rPr>
              <a:t>gemeinsamen Friedensengagement </a:t>
            </a:r>
            <a:r>
              <a:rPr lang="de-DE" sz="1400" dirty="0">
                <a:latin typeface="Calibri" panose="020F0502020204030204" pitchFamily="34" charset="0"/>
              </a:rPr>
              <a:t>verpflichtet, dass an vielen Konflikten in der </a:t>
            </a:r>
            <a:r>
              <a:rPr lang="de-DE" sz="1400" dirty="0" smtClean="0">
                <a:latin typeface="Calibri" panose="020F0502020204030204" pitchFamily="34" charset="0"/>
              </a:rPr>
              <a:t>Welt Christen </a:t>
            </a:r>
            <a:r>
              <a:rPr lang="de-DE" sz="1400" dirty="0">
                <a:latin typeface="Calibri" panose="020F0502020204030204" pitchFamily="34" charset="0"/>
              </a:rPr>
              <a:t>und Muslime </a:t>
            </a:r>
            <a:r>
              <a:rPr lang="de-DE" sz="1400" i="1" dirty="0">
                <a:latin typeface="Calibri" panose="020F0502020204030204" pitchFamily="34" charset="0"/>
              </a:rPr>
              <a:t>beteiligt, </a:t>
            </a:r>
            <a:r>
              <a:rPr lang="de-DE" sz="1400" dirty="0">
                <a:latin typeface="Calibri" panose="020F0502020204030204" pitchFamily="34" charset="0"/>
              </a:rPr>
              <a:t>in sie </a:t>
            </a:r>
            <a:r>
              <a:rPr lang="de-DE" sz="1400" i="1" dirty="0">
                <a:latin typeface="Calibri" panose="020F0502020204030204" pitchFamily="34" charset="0"/>
              </a:rPr>
              <a:t>verwickelt </a:t>
            </a:r>
            <a:r>
              <a:rPr lang="de-DE" sz="1400" dirty="0">
                <a:latin typeface="Calibri" panose="020F0502020204030204" pitchFamily="34" charset="0"/>
              </a:rPr>
              <a:t>oder durch sie </a:t>
            </a:r>
            <a:r>
              <a:rPr lang="de-DE" sz="1400" i="1" dirty="0" smtClean="0">
                <a:latin typeface="Calibri" panose="020F0502020204030204" pitchFamily="34" charset="0"/>
              </a:rPr>
              <a:t>betroffen </a:t>
            </a:r>
            <a:r>
              <a:rPr lang="de-DE" sz="1400" dirty="0" smtClean="0">
                <a:latin typeface="Calibri" panose="020F0502020204030204" pitchFamily="34" charset="0"/>
              </a:rPr>
              <a:t>sind</a:t>
            </a:r>
            <a:r>
              <a:rPr lang="de-DE" sz="1400" dirty="0">
                <a:latin typeface="Calibri" panose="020F0502020204030204" pitchFamily="34" charset="0"/>
              </a:rPr>
              <a:t>. Zumal durch fragwürdige oder unzutreffende religiöse </a:t>
            </a:r>
            <a:r>
              <a:rPr lang="de-DE" sz="1400" dirty="0" smtClean="0">
                <a:latin typeface="Calibri" panose="020F0502020204030204" pitchFamily="34" charset="0"/>
              </a:rPr>
              <a:t>Begründungen Konflikte </a:t>
            </a:r>
            <a:r>
              <a:rPr lang="de-DE" sz="1400" dirty="0">
                <a:latin typeface="Calibri" panose="020F0502020204030204" pitchFamily="34" charset="0"/>
              </a:rPr>
              <a:t>auch verursacht, verschärft oder Lösungen erschwert werden</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10. Angesichts dessen sollten wir uns auf das im Brief der 138 </a:t>
            </a:r>
            <a:r>
              <a:rPr lang="de-DE" sz="1400" dirty="0" smtClean="0">
                <a:latin typeface="Calibri" panose="020F0502020204030204" pitchFamily="34" charset="0"/>
              </a:rPr>
              <a:t>angeregte </a:t>
            </a:r>
            <a:r>
              <a:rPr lang="de-DE" sz="1400" i="1" dirty="0" smtClean="0">
                <a:latin typeface="Calibri" panose="020F0502020204030204" pitchFamily="34" charset="0"/>
              </a:rPr>
              <a:t>„</a:t>
            </a:r>
            <a:r>
              <a:rPr lang="de-DE" sz="1400" i="1" dirty="0">
                <a:latin typeface="Calibri" panose="020F0502020204030204" pitchFamily="34" charset="0"/>
              </a:rPr>
              <a:t>Wetteifern im Guten“ </a:t>
            </a:r>
            <a:r>
              <a:rPr lang="de-DE" sz="1400" dirty="0">
                <a:latin typeface="Calibri" panose="020F0502020204030204" pitchFamily="34" charset="0"/>
              </a:rPr>
              <a:t>(Sure 5,48; Galater 6,9) einlassen</a:t>
            </a:r>
            <a:r>
              <a:rPr lang="de-DE" sz="1400" dirty="0" smtClean="0">
                <a:latin typeface="Calibri" panose="020F0502020204030204" pitchFamily="34" charset="0"/>
              </a:rPr>
              <a:t>. Die </a:t>
            </a:r>
            <a:r>
              <a:rPr lang="de-DE" sz="1400" dirty="0">
                <a:latin typeface="Calibri" panose="020F0502020204030204" pitchFamily="34" charset="0"/>
              </a:rPr>
              <a:t>Erfahrungen unseres Christlich-Muslimischen Theologischen </a:t>
            </a:r>
            <a:r>
              <a:rPr lang="de-DE" sz="1400" dirty="0" smtClean="0">
                <a:latin typeface="Calibri" panose="020F0502020204030204" pitchFamily="34" charset="0"/>
              </a:rPr>
              <a:t>Gesprächsforums (</a:t>
            </a:r>
            <a:r>
              <a:rPr lang="de-DE" sz="1400" dirty="0">
                <a:latin typeface="Calibri" panose="020F0502020204030204" pitchFamily="34" charset="0"/>
              </a:rPr>
              <a:t>seit 2011) haben gezeigt: Es lohnt sich, mit Ausdauer im Gespräch zu bleiben</a:t>
            </a:r>
            <a:r>
              <a:rPr lang="de-DE" sz="1400" dirty="0" smtClean="0">
                <a:latin typeface="Calibri" panose="020F0502020204030204" pitchFamily="34" charset="0"/>
              </a:rPr>
              <a:t>. Wohltuende </a:t>
            </a:r>
            <a:r>
              <a:rPr lang="de-DE" sz="1400" dirty="0">
                <a:latin typeface="Calibri" panose="020F0502020204030204" pitchFamily="34" charset="0"/>
              </a:rPr>
              <a:t>Begegnungen mit Menschen, die zum offenen </a:t>
            </a:r>
            <a:r>
              <a:rPr lang="de-DE" sz="1400" dirty="0" smtClean="0">
                <a:latin typeface="Calibri" panose="020F0502020204030204" pitchFamily="34" charset="0"/>
              </a:rPr>
              <a:t>theologischen Gespräch </a:t>
            </a:r>
            <a:r>
              <a:rPr lang="de-DE" sz="1400" dirty="0">
                <a:latin typeface="Calibri" panose="020F0502020204030204" pitchFamily="34" charset="0"/>
              </a:rPr>
              <a:t>bereit sind, ermutigen dazu, einander als gläubige Menschen zu sehen,</a:t>
            </a:r>
          </a:p>
          <a:p>
            <a:r>
              <a:rPr lang="de-DE" sz="1400" dirty="0">
                <a:latin typeface="Calibri" panose="020F0502020204030204" pitchFamily="34" charset="0"/>
              </a:rPr>
              <a:t>zu verstehen und zu respektieren.</a:t>
            </a:r>
          </a:p>
        </p:txBody>
      </p:sp>
      <p:pic>
        <p:nvPicPr>
          <p:cNvPr id="24578"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581"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1089439"/>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1" name="Text Box 3"/>
          <p:cNvSpPr txBox="1">
            <a:spLocks noChangeArrowheads="1"/>
          </p:cNvSpPr>
          <p:nvPr/>
        </p:nvSpPr>
        <p:spPr bwMode="auto">
          <a:xfrm>
            <a:off x="228600" y="2349500"/>
            <a:ext cx="8713788" cy="307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spcBef>
                <a:spcPct val="50000"/>
              </a:spcBef>
            </a:pPr>
            <a:r>
              <a:rPr lang="de-DE" altLang="de-DE" sz="1400">
                <a:solidFill>
                  <a:schemeClr val="bg1"/>
                </a:solidFill>
              </a:rPr>
              <a:t>2. Das menschliche Leben ist ein höchst wertvolles Geschenk, das Gott jeder Person macht. Deshalb sollte es in all seinen Phasen bewahrt und geehrt werden.</a:t>
            </a:r>
            <a:br>
              <a:rPr lang="de-DE" altLang="de-DE" sz="1400">
                <a:solidFill>
                  <a:schemeClr val="bg1"/>
                </a:solidFill>
              </a:rPr>
            </a:br>
            <a:r>
              <a:rPr lang="de-DE" altLang="de-DE" sz="1400">
                <a:solidFill>
                  <a:schemeClr val="bg1"/>
                </a:solidFill>
              </a:rPr>
              <a:t/>
            </a:r>
            <a:br>
              <a:rPr lang="de-DE" altLang="de-DE" sz="1400">
                <a:solidFill>
                  <a:schemeClr val="bg1"/>
                </a:solidFill>
              </a:rPr>
            </a:br>
            <a:r>
              <a:rPr lang="de-DE" altLang="de-DE" sz="1400">
                <a:solidFill>
                  <a:schemeClr val="bg1"/>
                </a:solidFill>
              </a:rPr>
              <a:t>3. Die menschliche Würde leitet sich von der Tatsache ab, dass jeder Mensch von einem liebenden Gott aus Liebe erschaffen und mit den Gaben der Vernunft und des freien Willens ausgestattet ist. Deshalb ist er in der Lage, Gott und die anderen zu lieben. Da diese Prinzipien eine feste Grundlage haben, verlangt der Mensch danach, dass seine ursprüngliche Würde beziehungsweise seine menschliche Berufung geachtet wird. Deshalb hat er Anspruch darauf, dass einzelne Personen, Gemeinschaften und Regierungen seiner Identität und seiner Freiheit volle Achtung entgegenbringen, was die Zivilgesetzgebung zu fördern hat, die ja gleiche Rechte und volle Bürgerrechte garantiert.</a:t>
            </a:r>
            <a:br>
              <a:rPr lang="de-DE" altLang="de-DE" sz="1400">
                <a:solidFill>
                  <a:schemeClr val="bg1"/>
                </a:solidFill>
              </a:rPr>
            </a:br>
            <a:r>
              <a:rPr lang="de-DE" altLang="de-DE" sz="1400">
                <a:solidFill>
                  <a:schemeClr val="bg1"/>
                </a:solidFill>
              </a:rPr>
              <a:t/>
            </a:r>
            <a:br>
              <a:rPr lang="de-DE" altLang="de-DE" sz="1400">
                <a:solidFill>
                  <a:schemeClr val="bg1"/>
                </a:solidFill>
              </a:rPr>
            </a:br>
            <a:r>
              <a:rPr lang="de-DE" altLang="de-DE" sz="1400">
                <a:solidFill>
                  <a:schemeClr val="bg1"/>
                </a:solidFill>
              </a:rPr>
              <a:t>4. Wir bekräftigen, dass die Schöpfung der Menschheit durch Gott zwei große Aspekte hat: die männliche und die weibliche Person, und wir verpflichten uns gemeinsam dazu, dafür zu sorgen, dass menschliche Würde und Achtung in gleicher Weise auf Männer und Frauen ausgedehnt wird.</a:t>
            </a:r>
          </a:p>
        </p:txBody>
      </p:sp>
      <p:sp>
        <p:nvSpPr>
          <p:cNvPr id="7172" name="Text Box 4"/>
          <p:cNvSpPr txBox="1">
            <a:spLocks noChangeArrowheads="1"/>
          </p:cNvSpPr>
          <p:nvPr/>
        </p:nvSpPr>
        <p:spPr bwMode="auto">
          <a:xfrm>
            <a:off x="250825" y="2565400"/>
            <a:ext cx="8713788" cy="349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spcBef>
                <a:spcPct val="50000"/>
              </a:spcBef>
            </a:pPr>
            <a:r>
              <a:rPr lang="de-DE" altLang="de-DE" sz="1400">
                <a:solidFill>
                  <a:schemeClr val="bg1"/>
                </a:solidFill>
              </a:rPr>
              <a:t>5. Echte Nächstenliebe schließt Respekt vor der Person und ihrer Entscheidungen in Gewissens- und Religionsfragen mit ein. Sie beinhaltet das Recht von einzelnen Personen und Gemeinschaften, ihre Religion privat und öffentlich zu praktizieren.</a:t>
            </a:r>
            <a:br>
              <a:rPr lang="de-DE" altLang="de-DE" sz="1400">
                <a:solidFill>
                  <a:schemeClr val="bg1"/>
                </a:solidFill>
              </a:rPr>
            </a:br>
            <a:r>
              <a:rPr lang="de-DE" altLang="de-DE" sz="1400">
                <a:solidFill>
                  <a:schemeClr val="bg1"/>
                </a:solidFill>
              </a:rPr>
              <a:t/>
            </a:r>
            <a:br>
              <a:rPr lang="de-DE" altLang="de-DE" sz="1400">
                <a:solidFill>
                  <a:schemeClr val="bg1"/>
                </a:solidFill>
              </a:rPr>
            </a:br>
            <a:r>
              <a:rPr lang="de-DE" altLang="de-DE" sz="1400">
                <a:solidFill>
                  <a:schemeClr val="bg1"/>
                </a:solidFill>
              </a:rPr>
              <a:t>6. Religiöse Minderheiten haben Anspruch darauf, dass sie in ihren religiösen Überzeugungen und Praktiken Achtung erfahren. Sie haben zudem ein Recht auf eigene Kultstätten, und die Gründergestalten und Symbole, die sie für heilig erachten, dürfen nicht Gegenstand von irgendeiner Form von Hohn und Spott werden.</a:t>
            </a:r>
            <a:br>
              <a:rPr lang="de-DE" altLang="de-DE" sz="1400">
                <a:solidFill>
                  <a:schemeClr val="bg1"/>
                </a:solidFill>
              </a:rPr>
            </a:br>
            <a:r>
              <a:rPr lang="de-DE" altLang="de-DE" sz="1400">
                <a:solidFill>
                  <a:schemeClr val="bg1"/>
                </a:solidFill>
              </a:rPr>
              <a:t/>
            </a:r>
            <a:br>
              <a:rPr lang="de-DE" altLang="de-DE" sz="1400">
                <a:solidFill>
                  <a:schemeClr val="bg1"/>
                </a:solidFill>
              </a:rPr>
            </a:br>
            <a:r>
              <a:rPr lang="de-DE" altLang="de-DE" sz="1400">
                <a:solidFill>
                  <a:schemeClr val="bg1"/>
                </a:solidFill>
              </a:rPr>
              <a:t>7. Als katholische und muslimische Gläubige sind wir uns der Aufforderung und des Gebots bewusst, in einer mehr und mehr säkularisierten und materialistischen Welt für die transzendente Dimension des Lebens Zeugnis abzulegen – durch eine Spiritualität, die vom Gebet genährt wird.</a:t>
            </a:r>
            <a:br>
              <a:rPr lang="de-DE" altLang="de-DE" sz="1400">
                <a:solidFill>
                  <a:schemeClr val="bg1"/>
                </a:solidFill>
              </a:rPr>
            </a:br>
            <a:r>
              <a:rPr lang="de-DE" altLang="de-DE" sz="1400">
                <a:solidFill>
                  <a:schemeClr val="bg1"/>
                </a:solidFill>
              </a:rPr>
              <a:t/>
            </a:r>
            <a:br>
              <a:rPr lang="de-DE" altLang="de-DE" sz="1400">
                <a:solidFill>
                  <a:schemeClr val="bg1"/>
                </a:solidFill>
              </a:rPr>
            </a:br>
            <a:r>
              <a:rPr lang="de-DE" altLang="de-DE" sz="1400">
                <a:solidFill>
                  <a:schemeClr val="bg1"/>
                </a:solidFill>
              </a:rPr>
              <a:t>8. Wir bekräftigen, dass keine Religion und keiner ihrer Anhänger von der Gesellschaft ausgeschlossen werden darf. Jeder einzelne muss in der Lage sein, seinen unentbehrlichen Beitrag zum Wohl der Gesellschaft zu leisten, insbesondere wenn es um den Dienst an den bedürftigsten Menschen geht.</a:t>
            </a:r>
          </a:p>
        </p:txBody>
      </p:sp>
      <p:sp>
        <p:nvSpPr>
          <p:cNvPr id="7174" name="Text Box 6"/>
          <p:cNvSpPr txBox="1">
            <a:spLocks noChangeArrowheads="1"/>
          </p:cNvSpPr>
          <p:nvPr/>
        </p:nvSpPr>
        <p:spPr bwMode="auto">
          <a:xfrm>
            <a:off x="207962" y="764704"/>
            <a:ext cx="8713788"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r>
              <a:rPr lang="de-DE" sz="2400" b="1" i="0" u="none" strike="noStrike" baseline="0" dirty="0" smtClean="0">
                <a:solidFill>
                  <a:srgbClr val="009999"/>
                </a:solidFill>
                <a:latin typeface="Calibri" panose="020F0502020204030204" pitchFamily="34" charset="0"/>
              </a:rPr>
              <a:t>III. … gemeinsam verpflichtet …</a:t>
            </a:r>
          </a:p>
          <a:p>
            <a:endParaRPr lang="de-DE" sz="1400" dirty="0" smtClean="0">
              <a:solidFill>
                <a:srgbClr val="000000"/>
              </a:solidFill>
              <a:latin typeface="Calibri" panose="020F0502020204030204" pitchFamily="34" charset="0"/>
            </a:endParaRPr>
          </a:p>
          <a:p>
            <a:r>
              <a:rPr lang="de-DE" sz="1400" dirty="0" smtClean="0">
                <a:solidFill>
                  <a:srgbClr val="000000"/>
                </a:solidFill>
                <a:latin typeface="Calibri" panose="020F0502020204030204" pitchFamily="34" charset="0"/>
              </a:rPr>
              <a:t>In </a:t>
            </a:r>
            <a:r>
              <a:rPr lang="de-DE" sz="1400" dirty="0">
                <a:solidFill>
                  <a:srgbClr val="000000"/>
                </a:solidFill>
                <a:latin typeface="Calibri" panose="020F0502020204030204" pitchFamily="34" charset="0"/>
              </a:rPr>
              <a:t>diesem Bewusstsein </a:t>
            </a:r>
            <a:r>
              <a:rPr lang="de-DE" sz="1400" i="1" dirty="0">
                <a:solidFill>
                  <a:srgbClr val="000000"/>
                </a:solidFill>
                <a:latin typeface="Calibri" panose="020F0502020204030204" pitchFamily="34" charset="0"/>
              </a:rPr>
              <a:t>verpflichten wir uns </a:t>
            </a:r>
            <a:r>
              <a:rPr lang="de-DE" sz="1400" dirty="0">
                <a:solidFill>
                  <a:srgbClr val="000000"/>
                </a:solidFill>
                <a:latin typeface="Calibri" panose="020F0502020204030204" pitchFamily="34" charset="0"/>
              </a:rPr>
              <a:t>und rufen dazu auf, </a:t>
            </a:r>
            <a:r>
              <a:rPr lang="de-DE" sz="1400" i="1" dirty="0">
                <a:solidFill>
                  <a:srgbClr val="000000"/>
                </a:solidFill>
                <a:latin typeface="Calibri" panose="020F0502020204030204" pitchFamily="34" charset="0"/>
              </a:rPr>
              <a:t>gemeinsam </a:t>
            </a:r>
            <a:r>
              <a:rPr lang="de-DE" sz="1400" dirty="0" smtClean="0">
                <a:solidFill>
                  <a:srgbClr val="000000"/>
                </a:solidFill>
                <a:latin typeface="Calibri" panose="020F0502020204030204" pitchFamily="34" charset="0"/>
              </a:rPr>
              <a:t>bei uns </a:t>
            </a:r>
            <a:r>
              <a:rPr lang="de-DE" sz="1400" dirty="0">
                <a:solidFill>
                  <a:srgbClr val="000000"/>
                </a:solidFill>
                <a:latin typeface="Calibri" panose="020F0502020204030204" pitchFamily="34" charset="0"/>
              </a:rPr>
              <a:t>und weltweit für Frieden, Gerechtigkeit und die Bewahrung der Schöpfung</a:t>
            </a:r>
            <a:r>
              <a:rPr lang="de-DE" sz="1400" dirty="0" smtClean="0">
                <a:solidFill>
                  <a:srgbClr val="000000"/>
                </a:solidFill>
                <a:latin typeface="Calibri" panose="020F0502020204030204" pitchFamily="34" charset="0"/>
              </a:rPr>
              <a:t>, für </a:t>
            </a:r>
            <a:r>
              <a:rPr lang="de-DE" sz="1400" dirty="0">
                <a:solidFill>
                  <a:srgbClr val="000000"/>
                </a:solidFill>
                <a:latin typeface="Calibri" panose="020F0502020204030204" pitchFamily="34" charset="0"/>
              </a:rPr>
              <a:t>die Respektierung der Menschenwürde und der Religionsfreiheit </a:t>
            </a:r>
            <a:r>
              <a:rPr lang="de-DE" sz="1400" i="1" dirty="0">
                <a:solidFill>
                  <a:srgbClr val="000000"/>
                </a:solidFill>
                <a:latin typeface="Calibri" panose="020F0502020204030204" pitchFamily="34" charset="0"/>
              </a:rPr>
              <a:t>einzutreten</a:t>
            </a:r>
            <a:r>
              <a:rPr lang="de-DE" sz="1400" i="1" dirty="0" smtClean="0">
                <a:solidFill>
                  <a:srgbClr val="000000"/>
                </a:solidFill>
                <a:latin typeface="Calibri" panose="020F0502020204030204" pitchFamily="34" charset="0"/>
              </a:rPr>
              <a:t>.</a:t>
            </a:r>
          </a:p>
          <a:p>
            <a:endParaRPr lang="de-DE" sz="1400" i="1" dirty="0">
              <a:solidFill>
                <a:srgbClr val="000000"/>
              </a:solidFill>
              <a:latin typeface="Calibri" panose="020F0502020204030204" pitchFamily="34" charset="0"/>
            </a:endParaRPr>
          </a:p>
          <a:p>
            <a:r>
              <a:rPr lang="de-DE" sz="1400" dirty="0">
                <a:solidFill>
                  <a:srgbClr val="000000"/>
                </a:solidFill>
                <a:latin typeface="Calibri" panose="020F0502020204030204" pitchFamily="34" charset="0"/>
              </a:rPr>
              <a:t>Wir nehmen mit Betroffenheit die gewaltsamen Konflikte wahr – </a:t>
            </a:r>
            <a:r>
              <a:rPr lang="de-DE" sz="1400" dirty="0" smtClean="0">
                <a:solidFill>
                  <a:srgbClr val="000000"/>
                </a:solidFill>
                <a:latin typeface="Calibri" panose="020F0502020204030204" pitchFamily="34" charset="0"/>
              </a:rPr>
              <a:t>weltweit und </a:t>
            </a:r>
            <a:r>
              <a:rPr lang="de-DE" sz="1400" dirty="0">
                <a:solidFill>
                  <a:srgbClr val="000000"/>
                </a:solidFill>
                <a:latin typeface="Calibri" panose="020F0502020204030204" pitchFamily="34" charset="0"/>
              </a:rPr>
              <a:t>bei uns. Wir wissen gemeinsam um Gewalt und Aggression. Wir sehen </a:t>
            </a:r>
            <a:r>
              <a:rPr lang="de-DE" sz="1400" dirty="0" smtClean="0">
                <a:solidFill>
                  <a:srgbClr val="000000"/>
                </a:solidFill>
                <a:latin typeface="Calibri" panose="020F0502020204030204" pitchFamily="34" charset="0"/>
              </a:rPr>
              <a:t>die Aufgabe </a:t>
            </a:r>
            <a:r>
              <a:rPr lang="de-DE" sz="1400" dirty="0">
                <a:solidFill>
                  <a:srgbClr val="000000"/>
                </a:solidFill>
                <a:latin typeface="Calibri" panose="020F0502020204030204" pitchFamily="34" charset="0"/>
              </a:rPr>
              <a:t>und auch die Schwierigkeiten der Religionsgemeinschaften, damit</a:t>
            </a:r>
          </a:p>
          <a:p>
            <a:r>
              <a:rPr lang="de-DE" sz="1400" dirty="0">
                <a:solidFill>
                  <a:srgbClr val="000000"/>
                </a:solidFill>
                <a:latin typeface="Calibri" panose="020F0502020204030204" pitchFamily="34" charset="0"/>
              </a:rPr>
              <a:t>umzugehen, weisen aber die Unterstellung zurück, die Religionen selbst </a:t>
            </a:r>
            <a:r>
              <a:rPr lang="de-DE" sz="1400" dirty="0" smtClean="0">
                <a:solidFill>
                  <a:srgbClr val="000000"/>
                </a:solidFill>
                <a:latin typeface="Calibri" panose="020F0502020204030204" pitchFamily="34" charset="0"/>
              </a:rPr>
              <a:t>seien für </a:t>
            </a:r>
            <a:r>
              <a:rPr lang="de-DE" sz="1400" dirty="0">
                <a:solidFill>
                  <a:srgbClr val="000000"/>
                </a:solidFill>
                <a:latin typeface="Calibri" panose="020F0502020204030204" pitchFamily="34" charset="0"/>
              </a:rPr>
              <a:t>Gewalt und Aggression verantwortlich. </a:t>
            </a:r>
            <a:r>
              <a:rPr lang="de-DE" sz="1400" i="1" dirty="0">
                <a:solidFill>
                  <a:srgbClr val="000000"/>
                </a:solidFill>
                <a:latin typeface="Calibri" panose="020F0502020204030204" pitchFamily="34" charset="0"/>
              </a:rPr>
              <a:t>Darum </a:t>
            </a:r>
            <a:r>
              <a:rPr lang="de-DE" sz="1400" dirty="0">
                <a:solidFill>
                  <a:srgbClr val="000000"/>
                </a:solidFill>
                <a:latin typeface="Calibri" panose="020F0502020204030204" pitchFamily="34" charset="0"/>
              </a:rPr>
              <a:t>verpflichten wir uns und </a:t>
            </a:r>
            <a:r>
              <a:rPr lang="de-DE" sz="1400" dirty="0" smtClean="0">
                <a:solidFill>
                  <a:srgbClr val="000000"/>
                </a:solidFill>
                <a:latin typeface="Calibri" panose="020F0502020204030204" pitchFamily="34" charset="0"/>
              </a:rPr>
              <a:t>rufen dazu </a:t>
            </a:r>
            <a:r>
              <a:rPr lang="de-DE" sz="1400" dirty="0">
                <a:solidFill>
                  <a:srgbClr val="000000"/>
                </a:solidFill>
                <a:latin typeface="Calibri" panose="020F0502020204030204" pitchFamily="34" charset="0"/>
              </a:rPr>
              <a:t>auf, den Friedensimpuls und das Friedenspotential der Religion neu </a:t>
            </a:r>
            <a:r>
              <a:rPr lang="de-DE" sz="1400" dirty="0" smtClean="0">
                <a:solidFill>
                  <a:srgbClr val="000000"/>
                </a:solidFill>
                <a:latin typeface="Calibri" panose="020F0502020204030204" pitchFamily="34" charset="0"/>
              </a:rPr>
              <a:t>zu entdecken</a:t>
            </a:r>
            <a:r>
              <a:rPr lang="de-DE" sz="1400" dirty="0">
                <a:solidFill>
                  <a:srgbClr val="000000"/>
                </a:solidFill>
                <a:latin typeface="Calibri" panose="020F0502020204030204" pitchFamily="34" charset="0"/>
              </a:rPr>
              <a:t>, zu stärken und zu profilieren</a:t>
            </a:r>
            <a:r>
              <a:rPr lang="de-DE" sz="1400" dirty="0" smtClean="0">
                <a:solidFill>
                  <a:srgbClr val="000000"/>
                </a:solidFill>
                <a:latin typeface="Calibri" panose="020F0502020204030204" pitchFamily="34" charset="0"/>
              </a:rPr>
              <a:t>.</a:t>
            </a:r>
          </a:p>
          <a:p>
            <a:endParaRPr lang="de-DE" sz="1400" dirty="0">
              <a:solidFill>
                <a:srgbClr val="000000"/>
              </a:solidFill>
              <a:latin typeface="Calibri" panose="020F0502020204030204" pitchFamily="34" charset="0"/>
            </a:endParaRPr>
          </a:p>
          <a:p>
            <a:r>
              <a:rPr lang="de-DE" sz="1400" dirty="0">
                <a:solidFill>
                  <a:srgbClr val="000000"/>
                </a:solidFill>
                <a:latin typeface="Calibri" panose="020F0502020204030204" pitchFamily="34" charset="0"/>
              </a:rPr>
              <a:t>Wir wissen um die Gefahr, dass bestehende Unterschiede verfestigt, </a:t>
            </a:r>
            <a:r>
              <a:rPr lang="de-DE" sz="1400" dirty="0" smtClean="0">
                <a:solidFill>
                  <a:srgbClr val="000000"/>
                </a:solidFill>
                <a:latin typeface="Calibri" panose="020F0502020204030204" pitchFamily="34" charset="0"/>
              </a:rPr>
              <a:t>vermeintliche Konfliktlinien </a:t>
            </a:r>
            <a:r>
              <a:rPr lang="de-DE" sz="1400" dirty="0">
                <a:solidFill>
                  <a:srgbClr val="000000"/>
                </a:solidFill>
                <a:latin typeface="Calibri" panose="020F0502020204030204" pitchFamily="34" charset="0"/>
              </a:rPr>
              <a:t>behauptet und neue Gegensätze aufgebaut werden. </a:t>
            </a:r>
            <a:r>
              <a:rPr lang="de-DE" sz="1400" i="1" dirty="0" smtClean="0">
                <a:solidFill>
                  <a:srgbClr val="000000"/>
                </a:solidFill>
                <a:latin typeface="Calibri" panose="020F0502020204030204" pitchFamily="34" charset="0"/>
              </a:rPr>
              <a:t>Darum </a:t>
            </a:r>
            <a:r>
              <a:rPr lang="de-DE" sz="1400" dirty="0" smtClean="0">
                <a:solidFill>
                  <a:srgbClr val="000000"/>
                </a:solidFill>
                <a:latin typeface="Calibri" panose="020F0502020204030204" pitchFamily="34" charset="0"/>
              </a:rPr>
              <a:t>verpflichten </a:t>
            </a:r>
            <a:r>
              <a:rPr lang="de-DE" sz="1400" dirty="0">
                <a:solidFill>
                  <a:srgbClr val="000000"/>
                </a:solidFill>
                <a:latin typeface="Calibri" panose="020F0502020204030204" pitchFamily="34" charset="0"/>
              </a:rPr>
              <a:t>wir uns und rufen auf zu gemeinsamer Konfliktbearbeitung und</a:t>
            </a:r>
          </a:p>
          <a:p>
            <a:r>
              <a:rPr lang="de-DE" sz="1400" dirty="0">
                <a:solidFill>
                  <a:srgbClr val="000000"/>
                </a:solidFill>
                <a:latin typeface="Calibri" panose="020F0502020204030204" pitchFamily="34" charset="0"/>
              </a:rPr>
              <a:t>Friedenserziehung, zu Aufklärung und Dialog, zu alltäglichen Begegnungen </a:t>
            </a:r>
            <a:r>
              <a:rPr lang="de-DE" sz="1400" dirty="0" smtClean="0">
                <a:solidFill>
                  <a:srgbClr val="000000"/>
                </a:solidFill>
                <a:latin typeface="Calibri" panose="020F0502020204030204" pitchFamily="34" charset="0"/>
              </a:rPr>
              <a:t>und gemeinsamem </a:t>
            </a:r>
            <a:r>
              <a:rPr lang="de-DE" sz="1400" dirty="0">
                <a:solidFill>
                  <a:srgbClr val="000000"/>
                </a:solidFill>
                <a:latin typeface="Calibri" panose="020F0502020204030204" pitchFamily="34" charset="0"/>
              </a:rPr>
              <a:t>Feiern, zum Abbau von Vorurteilen sowie zu </a:t>
            </a:r>
            <a:r>
              <a:rPr lang="de-DE" sz="1400" dirty="0" smtClean="0">
                <a:solidFill>
                  <a:srgbClr val="000000"/>
                </a:solidFill>
                <a:latin typeface="Calibri" panose="020F0502020204030204" pitchFamily="34" charset="0"/>
              </a:rPr>
              <a:t>caritativ-wohltätiger und </a:t>
            </a:r>
            <a:r>
              <a:rPr lang="de-DE" sz="1400" dirty="0">
                <a:solidFill>
                  <a:srgbClr val="000000"/>
                </a:solidFill>
                <a:latin typeface="Calibri" panose="020F0502020204030204" pitchFamily="34" charset="0"/>
              </a:rPr>
              <a:t>entwicklungspolitischer Zusammenarbeit</a:t>
            </a:r>
            <a:r>
              <a:rPr lang="de-DE" sz="1400" dirty="0" smtClean="0">
                <a:solidFill>
                  <a:srgbClr val="000000"/>
                </a:solidFill>
                <a:latin typeface="Calibri" panose="020F0502020204030204" pitchFamily="34" charset="0"/>
              </a:rPr>
              <a:t>.</a:t>
            </a:r>
          </a:p>
          <a:p>
            <a:endParaRPr lang="de-DE" sz="1400" dirty="0">
              <a:solidFill>
                <a:srgbClr val="000000"/>
              </a:solidFill>
              <a:latin typeface="Calibri" panose="020F0502020204030204" pitchFamily="34" charset="0"/>
            </a:endParaRPr>
          </a:p>
          <a:p>
            <a:r>
              <a:rPr lang="de-DE" sz="1400" dirty="0">
                <a:solidFill>
                  <a:srgbClr val="000000"/>
                </a:solidFill>
                <a:latin typeface="Calibri" panose="020F0502020204030204" pitchFamily="34" charset="0"/>
              </a:rPr>
              <a:t>In dem Wissen, dass wir als Christen wie als Muslime aus dem Glauben an </a:t>
            </a:r>
            <a:r>
              <a:rPr lang="de-DE" sz="1400" dirty="0" smtClean="0">
                <a:solidFill>
                  <a:srgbClr val="000000"/>
                </a:solidFill>
                <a:latin typeface="Calibri" panose="020F0502020204030204" pitchFamily="34" charset="0"/>
              </a:rPr>
              <a:t>Gott durch </a:t>
            </a:r>
            <a:r>
              <a:rPr lang="de-DE" sz="1400" dirty="0">
                <a:solidFill>
                  <a:srgbClr val="000000"/>
                </a:solidFill>
                <a:latin typeface="Calibri" panose="020F0502020204030204" pitchFamily="34" charset="0"/>
              </a:rPr>
              <a:t>das Gebot der Liebe dazu verpflichtet sind, diesen </a:t>
            </a:r>
            <a:r>
              <a:rPr lang="de-DE" sz="1400" i="1" dirty="0">
                <a:solidFill>
                  <a:srgbClr val="000000"/>
                </a:solidFill>
                <a:latin typeface="Calibri" panose="020F0502020204030204" pitchFamily="34" charset="0"/>
              </a:rPr>
              <a:t>Herausforderungen </a:t>
            </a:r>
            <a:r>
              <a:rPr lang="de-DE" sz="1400" dirty="0" smtClean="0">
                <a:solidFill>
                  <a:srgbClr val="000000"/>
                </a:solidFill>
                <a:latin typeface="Calibri" panose="020F0502020204030204" pitchFamily="34" charset="0"/>
              </a:rPr>
              <a:t>wo es </a:t>
            </a:r>
            <a:r>
              <a:rPr lang="de-DE" sz="1400" dirty="0">
                <a:solidFill>
                  <a:srgbClr val="000000"/>
                </a:solidFill>
                <a:latin typeface="Calibri" panose="020F0502020204030204" pitchFamily="34" charset="0"/>
              </a:rPr>
              <a:t>möglich ist, </a:t>
            </a:r>
            <a:r>
              <a:rPr lang="de-DE" sz="1400" i="1" dirty="0">
                <a:solidFill>
                  <a:srgbClr val="000000"/>
                </a:solidFill>
                <a:latin typeface="Calibri" panose="020F0502020204030204" pitchFamily="34" charset="0"/>
              </a:rPr>
              <a:t>gemeinsam zu begegnen, </a:t>
            </a:r>
            <a:r>
              <a:rPr lang="de-DE" sz="1400" dirty="0">
                <a:solidFill>
                  <a:srgbClr val="000000"/>
                </a:solidFill>
                <a:latin typeface="Calibri" panose="020F0502020204030204" pitchFamily="34" charset="0"/>
              </a:rPr>
              <a:t>rufen wir christliche wie </a:t>
            </a:r>
            <a:r>
              <a:rPr lang="de-DE" sz="1400" dirty="0" smtClean="0">
                <a:solidFill>
                  <a:srgbClr val="000000"/>
                </a:solidFill>
                <a:latin typeface="Calibri" panose="020F0502020204030204" pitchFamily="34" charset="0"/>
              </a:rPr>
              <a:t>muslimische Institutionen </a:t>
            </a:r>
            <a:r>
              <a:rPr lang="de-DE" sz="1400" dirty="0">
                <a:solidFill>
                  <a:srgbClr val="000000"/>
                </a:solidFill>
                <a:latin typeface="Calibri" panose="020F0502020204030204" pitchFamily="34" charset="0"/>
              </a:rPr>
              <a:t>dazu auf, die damit verbundenen Aufgaben gemeinsam anzugehen</a:t>
            </a:r>
            <a:r>
              <a:rPr lang="de-DE" sz="1400" dirty="0" smtClean="0">
                <a:solidFill>
                  <a:srgbClr val="000000"/>
                </a:solidFill>
                <a:latin typeface="Calibri" panose="020F0502020204030204" pitchFamily="34" charset="0"/>
              </a:rPr>
              <a:t>. </a:t>
            </a:r>
          </a:p>
        </p:txBody>
      </p:sp>
      <p:pic>
        <p:nvPicPr>
          <p:cNvPr id="8"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743575"/>
            <a:ext cx="36004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13746" y="0"/>
            <a:ext cx="4530254" cy="1067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42" name="Text Box 2"/>
          <p:cNvSpPr txBox="1">
            <a:spLocks noChangeArrowheads="1"/>
          </p:cNvSpPr>
          <p:nvPr/>
        </p:nvSpPr>
        <p:spPr bwMode="auto">
          <a:xfrm>
            <a:off x="142875" y="188640"/>
            <a:ext cx="8893175" cy="6340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r>
              <a:rPr lang="de-DE" sz="2400" b="1" dirty="0">
                <a:solidFill>
                  <a:srgbClr val="009999"/>
                </a:solidFill>
                <a:latin typeface="Calibri" panose="020F0502020204030204" pitchFamily="34" charset="0"/>
              </a:rPr>
              <a:t>IV. … die Herausforderung annehmen!</a:t>
            </a:r>
          </a:p>
          <a:p>
            <a:endParaRPr lang="de-DE" dirty="0" smtClean="0">
              <a:latin typeface="Calibri" panose="020F0502020204030204" pitchFamily="34" charset="0"/>
            </a:endParaRPr>
          </a:p>
          <a:p>
            <a:r>
              <a:rPr lang="de-DE" sz="1400" dirty="0" smtClean="0">
                <a:latin typeface="Calibri" panose="020F0502020204030204" pitchFamily="34" charset="0"/>
              </a:rPr>
              <a:t>Dass </a:t>
            </a:r>
            <a:r>
              <a:rPr lang="de-DE" sz="1400" dirty="0">
                <a:latin typeface="Calibri" panose="020F0502020204030204" pitchFamily="34" charset="0"/>
              </a:rPr>
              <a:t>dies keine abstrakte Überlegung, sondern eine praktische </a:t>
            </a:r>
            <a:r>
              <a:rPr lang="de-DE" sz="1400" dirty="0" smtClean="0">
                <a:latin typeface="Calibri" panose="020F0502020204030204" pitchFamily="34" charset="0"/>
              </a:rPr>
              <a:t>Notwendigkeit ist</a:t>
            </a:r>
            <a:r>
              <a:rPr lang="de-DE" sz="1400" dirty="0">
                <a:latin typeface="Calibri" panose="020F0502020204030204" pitchFamily="34" charset="0"/>
              </a:rPr>
              <a:t>, zeigt uns allen </a:t>
            </a:r>
            <a:r>
              <a:rPr lang="de-DE" sz="1400" i="1" dirty="0">
                <a:latin typeface="Calibri" panose="020F0502020204030204" pitchFamily="34" charset="0"/>
              </a:rPr>
              <a:t>exemplarisch </a:t>
            </a:r>
            <a:r>
              <a:rPr lang="de-DE" sz="1400" dirty="0">
                <a:latin typeface="Calibri" panose="020F0502020204030204" pitchFamily="34" charset="0"/>
              </a:rPr>
              <a:t>die gegenwärtige Krise in der Bewältigung </a:t>
            </a:r>
            <a:r>
              <a:rPr lang="de-DE" sz="1400" dirty="0" smtClean="0">
                <a:latin typeface="Calibri" panose="020F0502020204030204" pitchFamily="34" charset="0"/>
              </a:rPr>
              <a:t>der Flüchtlingsnot </a:t>
            </a:r>
            <a:r>
              <a:rPr lang="de-DE" sz="1400" dirty="0">
                <a:latin typeface="Calibri" panose="020F0502020204030204" pitchFamily="34" charset="0"/>
              </a:rPr>
              <a:t>innerhalb und außerhalb Europas</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Es zeigt sich, dass dabei den Religionsgemeinschaften eine ganz </a:t>
            </a:r>
            <a:r>
              <a:rPr lang="de-DE" sz="1400" i="1" dirty="0" smtClean="0">
                <a:latin typeface="Calibri" panose="020F0502020204030204" pitchFamily="34" charset="0"/>
              </a:rPr>
              <a:t>besondere Verantwortung </a:t>
            </a:r>
            <a:r>
              <a:rPr lang="de-DE" sz="1400" dirty="0">
                <a:latin typeface="Calibri" panose="020F0502020204030204" pitchFamily="34" charset="0"/>
              </a:rPr>
              <a:t>zukommt. Sie verfügen über – je eigene – gute </a:t>
            </a:r>
            <a:r>
              <a:rPr lang="de-DE" sz="1400" dirty="0" smtClean="0">
                <a:latin typeface="Calibri" panose="020F0502020204030204" pitchFamily="34" charset="0"/>
              </a:rPr>
              <a:t>Voraussetzungen sowohl </a:t>
            </a:r>
            <a:r>
              <a:rPr lang="de-DE" sz="1400" dirty="0">
                <a:latin typeface="Calibri" panose="020F0502020204030204" pitchFamily="34" charset="0"/>
              </a:rPr>
              <a:t>zum Verständnis der gegenwärtigen Situation und ihrer Ursachen </a:t>
            </a:r>
            <a:r>
              <a:rPr lang="de-DE" sz="1400" dirty="0" smtClean="0">
                <a:latin typeface="Calibri" panose="020F0502020204030204" pitchFamily="34" charset="0"/>
              </a:rPr>
              <a:t>wie auch </a:t>
            </a:r>
            <a:r>
              <a:rPr lang="de-DE" sz="1400" dirty="0">
                <a:latin typeface="Calibri" panose="020F0502020204030204" pitchFamily="34" charset="0"/>
              </a:rPr>
              <a:t>zum verantwortungsvollen Umgang damit. Christen und Muslime wissen </a:t>
            </a:r>
            <a:r>
              <a:rPr lang="de-DE" sz="1400" dirty="0" smtClean="0">
                <a:latin typeface="Calibri" panose="020F0502020204030204" pitchFamily="34" charset="0"/>
              </a:rPr>
              <a:t>– je </a:t>
            </a:r>
            <a:r>
              <a:rPr lang="de-DE" sz="1400" dirty="0">
                <a:latin typeface="Calibri" panose="020F0502020204030204" pitchFamily="34" charset="0"/>
              </a:rPr>
              <a:t>auf ihre Weise – ihr Leben und Handeln in der Barmherzigkeit Gottes </a:t>
            </a:r>
            <a:r>
              <a:rPr lang="de-DE" sz="1400" dirty="0" smtClean="0">
                <a:latin typeface="Calibri" panose="020F0502020204030204" pitchFamily="34" charset="0"/>
              </a:rPr>
              <a:t>begründet und </a:t>
            </a:r>
            <a:r>
              <a:rPr lang="de-DE" sz="1400" dirty="0">
                <a:latin typeface="Calibri" panose="020F0502020204030204" pitchFamily="34" charset="0"/>
              </a:rPr>
              <a:t>dem Liebesgebot verpflichtet. Viele Christen und Muslime handeln und</a:t>
            </a:r>
          </a:p>
          <a:p>
            <a:r>
              <a:rPr lang="de-DE" sz="1400" dirty="0">
                <a:latin typeface="Calibri" panose="020F0502020204030204" pitchFamily="34" charset="0"/>
              </a:rPr>
              <a:t>helfen deshalb ganz selbstverständlich</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Die gemeinsamen Überlegungen in unserem Christlich-Muslimischen </a:t>
            </a:r>
            <a:r>
              <a:rPr lang="de-DE" sz="1400" dirty="0" smtClean="0">
                <a:latin typeface="Calibri" panose="020F0502020204030204" pitchFamily="34" charset="0"/>
              </a:rPr>
              <a:t>Theologischen Gesprächsforum </a:t>
            </a:r>
            <a:r>
              <a:rPr lang="de-DE" sz="1400" dirty="0">
                <a:latin typeface="Calibri" panose="020F0502020204030204" pitchFamily="34" charset="0"/>
              </a:rPr>
              <a:t>machen deutlich, dass die </a:t>
            </a:r>
            <a:r>
              <a:rPr lang="de-DE" sz="1400" dirty="0" smtClean="0">
                <a:latin typeface="Calibri" panose="020F0502020204030204" pitchFamily="34" charset="0"/>
              </a:rPr>
              <a:t>Religionsgemeinschaften ihren </a:t>
            </a:r>
            <a:r>
              <a:rPr lang="de-DE" sz="1400" dirty="0">
                <a:latin typeface="Calibri" panose="020F0502020204030204" pitchFamily="34" charset="0"/>
              </a:rPr>
              <a:t>Beitrag zur Bewältigung der aktuellen Aufgaben </a:t>
            </a:r>
            <a:r>
              <a:rPr lang="de-DE" sz="1400" i="1" dirty="0">
                <a:latin typeface="Calibri" panose="020F0502020204030204" pitchFamily="34" charset="0"/>
              </a:rPr>
              <a:t>gemeinsam, </a:t>
            </a:r>
            <a:r>
              <a:rPr lang="de-DE" sz="1400" dirty="0">
                <a:latin typeface="Calibri" panose="020F0502020204030204" pitchFamily="34" charset="0"/>
              </a:rPr>
              <a:t>in </a:t>
            </a:r>
            <a:r>
              <a:rPr lang="de-DE" sz="1400" dirty="0" smtClean="0">
                <a:latin typeface="Calibri" panose="020F0502020204030204" pitchFamily="34" charset="0"/>
              </a:rPr>
              <a:t>bewusster und </a:t>
            </a:r>
            <a:r>
              <a:rPr lang="de-DE" sz="1400" dirty="0">
                <a:latin typeface="Calibri" panose="020F0502020204030204" pitchFamily="34" charset="0"/>
              </a:rPr>
              <a:t>konzentrierter Zusammenarbeit, erfolgreicher wahrnehmen können. An </a:t>
            </a:r>
            <a:r>
              <a:rPr lang="de-DE" sz="1400" dirty="0" smtClean="0">
                <a:latin typeface="Calibri" panose="020F0502020204030204" pitchFamily="34" charset="0"/>
              </a:rPr>
              <a:t>die religiösen </a:t>
            </a:r>
            <a:r>
              <a:rPr lang="de-DE" sz="1400" dirty="0">
                <a:latin typeface="Calibri" panose="020F0502020204030204" pitchFamily="34" charset="0"/>
              </a:rPr>
              <a:t>Grundlagen dafür erinnern wir mit diesem „Gemeinsamen Wort</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dirty="0">
                <a:latin typeface="Calibri" panose="020F0502020204030204" pitchFamily="34" charset="0"/>
              </a:rPr>
              <a:t>Die konkreten </a:t>
            </a:r>
            <a:r>
              <a:rPr lang="de-DE" sz="1400" i="1" dirty="0">
                <a:latin typeface="Calibri" panose="020F0502020204030204" pitchFamily="34" charset="0"/>
              </a:rPr>
              <a:t>Formen, Gestalten und Möglichkeiten </a:t>
            </a:r>
            <a:r>
              <a:rPr lang="de-DE" sz="1400" dirty="0">
                <a:latin typeface="Calibri" panose="020F0502020204030204" pitchFamily="34" charset="0"/>
              </a:rPr>
              <a:t>der praktischen </a:t>
            </a:r>
            <a:r>
              <a:rPr lang="de-DE" sz="1400" dirty="0" smtClean="0">
                <a:latin typeface="Calibri" panose="020F0502020204030204" pitchFamily="34" charset="0"/>
              </a:rPr>
              <a:t>Zusammenarbeit und </a:t>
            </a:r>
            <a:r>
              <a:rPr lang="de-DE" sz="1400" dirty="0">
                <a:latin typeface="Calibri" panose="020F0502020204030204" pitchFamily="34" charset="0"/>
              </a:rPr>
              <a:t>Hilfsbereitschaft in der </a:t>
            </a:r>
            <a:r>
              <a:rPr lang="de-DE" sz="1400" dirty="0" smtClean="0">
                <a:latin typeface="Calibri" panose="020F0502020204030204" pitchFamily="34" charset="0"/>
              </a:rPr>
              <a:t>Auf-</a:t>
            </a:r>
            <a:r>
              <a:rPr lang="de-DE" sz="1400" dirty="0" err="1" smtClean="0">
                <a:latin typeface="Calibri" panose="020F0502020204030204" pitchFamily="34" charset="0"/>
              </a:rPr>
              <a:t>nahme</a:t>
            </a:r>
            <a:r>
              <a:rPr lang="de-DE" sz="1400" dirty="0" smtClean="0">
                <a:latin typeface="Calibri" panose="020F0502020204030204" pitchFamily="34" charset="0"/>
              </a:rPr>
              <a:t> </a:t>
            </a:r>
            <a:r>
              <a:rPr lang="de-DE" sz="1400" dirty="0">
                <a:latin typeface="Calibri" panose="020F0502020204030204" pitchFamily="34" charset="0"/>
              </a:rPr>
              <a:t>und Unterstützung von </a:t>
            </a:r>
            <a:r>
              <a:rPr lang="de-DE" sz="1400" dirty="0" smtClean="0">
                <a:latin typeface="Calibri" panose="020F0502020204030204" pitchFamily="34" charset="0"/>
              </a:rPr>
              <a:t>Flüchtlingen müssen </a:t>
            </a:r>
            <a:r>
              <a:rPr lang="de-DE" sz="1400" dirty="0">
                <a:latin typeface="Calibri" panose="020F0502020204030204" pitchFamily="34" charset="0"/>
              </a:rPr>
              <a:t>und können auf dieser Basis – unabhängig von religiöser </a:t>
            </a:r>
            <a:r>
              <a:rPr lang="de-DE" sz="1400" dirty="0" smtClean="0">
                <a:latin typeface="Calibri" panose="020F0502020204030204" pitchFamily="34" charset="0"/>
              </a:rPr>
              <a:t>Zugehörig-</a:t>
            </a:r>
            <a:r>
              <a:rPr lang="de-DE" sz="1400" dirty="0" err="1" smtClean="0">
                <a:latin typeface="Calibri" panose="020F0502020204030204" pitchFamily="34" charset="0"/>
              </a:rPr>
              <a:t>keit</a:t>
            </a:r>
            <a:r>
              <a:rPr lang="de-DE" sz="1400" dirty="0" smtClean="0">
                <a:latin typeface="Calibri" panose="020F0502020204030204" pitchFamily="34" charset="0"/>
              </a:rPr>
              <a:t> oder </a:t>
            </a:r>
            <a:r>
              <a:rPr lang="de-DE" sz="1400" dirty="0">
                <a:latin typeface="Calibri" panose="020F0502020204030204" pitchFamily="34" charset="0"/>
              </a:rPr>
              <a:t>politischen Interessen – gemeinsam gesucht, gefunden und </a:t>
            </a:r>
            <a:r>
              <a:rPr lang="de-DE" sz="1400" dirty="0" smtClean="0">
                <a:latin typeface="Calibri" panose="020F0502020204030204" pitchFamily="34" charset="0"/>
              </a:rPr>
              <a:t>entwickelt werden.</a:t>
            </a:r>
          </a:p>
          <a:p>
            <a:endParaRPr lang="de-DE" sz="1400" dirty="0">
              <a:latin typeface="Calibri" panose="020F0502020204030204" pitchFamily="34" charset="0"/>
            </a:endParaRPr>
          </a:p>
          <a:p>
            <a:r>
              <a:rPr lang="de-DE" sz="1400" dirty="0">
                <a:latin typeface="Calibri" panose="020F0502020204030204" pitchFamily="34" charset="0"/>
              </a:rPr>
              <a:t>Diese Hilfe beschränkt sich </a:t>
            </a:r>
            <a:r>
              <a:rPr lang="de-DE" sz="1400" i="1" dirty="0">
                <a:latin typeface="Calibri" panose="020F0502020204030204" pitchFamily="34" charset="0"/>
              </a:rPr>
              <a:t>nicht nur </a:t>
            </a:r>
            <a:r>
              <a:rPr lang="de-DE" sz="1400" dirty="0">
                <a:latin typeface="Calibri" panose="020F0502020204030204" pitchFamily="34" charset="0"/>
              </a:rPr>
              <a:t>auf die humanitären Aktivitäten der </a:t>
            </a:r>
            <a:r>
              <a:rPr lang="de-DE" sz="1400" dirty="0" smtClean="0">
                <a:latin typeface="Calibri" panose="020F0502020204030204" pitchFamily="34" charset="0"/>
              </a:rPr>
              <a:t>Barmherzigkeit und </a:t>
            </a:r>
            <a:r>
              <a:rPr lang="de-DE" sz="1400" dirty="0">
                <a:latin typeface="Calibri" panose="020F0502020204030204" pitchFamily="34" charset="0"/>
              </a:rPr>
              <a:t>Nächstenliebe bei uns, sondern weist auch die politisch </a:t>
            </a:r>
            <a:r>
              <a:rPr lang="de-DE" sz="1400" dirty="0" smtClean="0">
                <a:latin typeface="Calibri" panose="020F0502020204030204" pitchFamily="34" charset="0"/>
              </a:rPr>
              <a:t>Verantwortlichen hin </a:t>
            </a:r>
            <a:r>
              <a:rPr lang="de-DE" sz="1400" dirty="0">
                <a:latin typeface="Calibri" panose="020F0502020204030204" pitchFamily="34" charset="0"/>
              </a:rPr>
              <a:t>auf die Notwendigkeit der Bekämpfung von Fluchtursachen und</a:t>
            </a:r>
          </a:p>
          <a:p>
            <a:r>
              <a:rPr lang="de-DE" sz="1400" dirty="0">
                <a:latin typeface="Calibri" panose="020F0502020204030204" pitchFamily="34" charset="0"/>
              </a:rPr>
              <a:t>die solidarische Unterstützung der Flüchtlingshilfe in den Herkunftsregionen </a:t>
            </a:r>
            <a:r>
              <a:rPr lang="de-DE" sz="1400" dirty="0" smtClean="0">
                <a:latin typeface="Calibri" panose="020F0502020204030204" pitchFamily="34" charset="0"/>
              </a:rPr>
              <a:t>und anderen </a:t>
            </a:r>
            <a:r>
              <a:rPr lang="de-DE" sz="1400" dirty="0">
                <a:latin typeface="Calibri" panose="020F0502020204030204" pitchFamily="34" charset="0"/>
              </a:rPr>
              <a:t>Aufnahmeländern</a:t>
            </a:r>
            <a:r>
              <a:rPr lang="de-DE" sz="1400" dirty="0" smtClean="0">
                <a:latin typeface="Calibri" panose="020F0502020204030204" pitchFamily="34" charset="0"/>
              </a:rPr>
              <a:t>.</a:t>
            </a:r>
          </a:p>
          <a:p>
            <a:endParaRPr lang="de-DE" sz="1400" dirty="0">
              <a:latin typeface="Calibri" panose="020F0502020204030204" pitchFamily="34" charset="0"/>
            </a:endParaRPr>
          </a:p>
          <a:p>
            <a:r>
              <a:rPr lang="de-DE" sz="1400" i="1" dirty="0">
                <a:solidFill>
                  <a:schemeClr val="accent2"/>
                </a:solidFill>
                <a:latin typeface="Calibri" panose="020F0502020204030204" pitchFamily="34" charset="0"/>
              </a:rPr>
              <a:t>Christlich-Muslimisches Theologisches Gesprächsforum</a:t>
            </a:r>
          </a:p>
          <a:p>
            <a:r>
              <a:rPr lang="de-DE" sz="1400" i="1" dirty="0">
                <a:solidFill>
                  <a:schemeClr val="accent2"/>
                </a:solidFill>
                <a:latin typeface="Calibri" panose="020F0502020204030204" pitchFamily="34" charset="0"/>
              </a:rPr>
              <a:t>der Arbeitsgemeinschaft Christlicher Kirchen (ACK)</a:t>
            </a:r>
          </a:p>
          <a:p>
            <a:r>
              <a:rPr lang="de-DE" sz="1400" i="1" dirty="0">
                <a:solidFill>
                  <a:schemeClr val="accent2"/>
                </a:solidFill>
                <a:latin typeface="Calibri" panose="020F0502020204030204" pitchFamily="34" charset="0"/>
              </a:rPr>
              <a:t>und Islamischer Religionsgemeinschaften und Initiativen</a:t>
            </a:r>
          </a:p>
          <a:p>
            <a:r>
              <a:rPr lang="de-DE" sz="1400" i="1" dirty="0">
                <a:solidFill>
                  <a:schemeClr val="accent2"/>
                </a:solidFill>
                <a:latin typeface="Calibri" panose="020F0502020204030204" pitchFamily="34" charset="0"/>
              </a:rPr>
              <a:t>in Baden-Württemberg</a:t>
            </a:r>
            <a:endParaRPr lang="de-DE" altLang="de-DE" sz="1400" dirty="0">
              <a:solidFill>
                <a:schemeClr val="accent2"/>
              </a:solidFill>
              <a:latin typeface="Calibri" panose="020F0502020204030204" pitchFamily="34" charset="0"/>
            </a:endParaRPr>
          </a:p>
        </p:txBody>
      </p:sp>
    </p:spTree>
  </p:cSld>
  <p:clrMapOvr>
    <a:masterClrMapping/>
  </p:clrMapOvr>
  <p:transition spd="slow">
    <p:pull/>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1166&quot;&gt;&lt;object type=&quot;3&quot; unique_id=&quot;11167&quot;&gt;&lt;property id=&quot;20148&quot; value=&quot;5&quot;/&gt;&lt;property id=&quot;20300&quot; value=&quot;Folie 1&quot;/&gt;&lt;property id=&quot;20307&quot; value=&quot;266&quot;/&gt;&lt;/object&gt;&lt;object type=&quot;3&quot; unique_id=&quot;11168&quot;&gt;&lt;property id=&quot;20148&quot; value=&quot;5&quot;/&gt;&lt;property id=&quot;20300&quot; value=&quot;Folie 3 - &amp;quot;EIN WORT DAS UNS UND EUCH GEMEINSAM IST &amp;#x0D;&amp;#x0A;&amp;quot;&quot;/&gt;&lt;property id=&quot;20307&quot; value=&quot;256&quot;/&gt;&lt;/object&gt;&lt;object type=&quot;3&quot; unique_id=&quot;11169&quot;&gt;&lt;property id=&quot;20148&quot; value=&quot;5&quot;/&gt;&lt;property id=&quot;20300&quot; value=&quot;Folie 11&quot;/&gt;&lt;property id=&quot;20307&quot; value=&quot;259&quot;/&gt;&lt;/object&gt;&lt;object type=&quot;3&quot; unique_id=&quot;11170&quot;&gt;&lt;property id=&quot;20148&quot; value=&quot;5&quot;/&gt;&lt;property id=&quot;20300&quot; value=&quot;Folie 12&quot;/&gt;&lt;property id=&quot;20307&quot; value=&quot;261&quot;/&gt;&lt;/object&gt;&lt;object type=&quot;3&quot; unique_id=&quot;11171&quot;&gt;&lt;property id=&quot;20148&quot; value=&quot;5&quot;/&gt;&lt;property id=&quot;20300&quot; value=&quot;Folie 13 - &amp;quot;Offenbarung&amp;#x0D;&amp;#x0A;Islamisch&amp;quot;&quot;/&gt;&lt;property id=&quot;20307&quot; value=&quot;262&quot;/&gt;&lt;/object&gt;&lt;object type=&quot;3&quot; unique_id=&quot;11173&quot;&gt;&lt;property id=&quot;20148&quot; value=&quot;5&quot;/&gt;&lt;property id=&quot;20300&quot; value=&quot;Folie 14 - &amp;quot;Das Problem mit der Offenbarung&amp;quot;&quot;/&gt;&lt;property id=&quot;20307&quot; value=&quot;263&quot;/&gt;&lt;/object&gt;&lt;object type=&quot;3&quot; unique_id=&quot;11174&quot;&gt;&lt;property id=&quot;20148&quot; value=&quot;5&quot;/&gt;&lt;property id=&quot;20300&quot; value=&quot;Folie 15 - &amp;quot;Das Problem mit der Offenbarung&amp;quot;&quot;/&gt;&lt;property id=&quot;20307&quot; value=&quot;264&quot;/&gt;&lt;/object&gt;&lt;object type=&quot;3&quot; unique_id=&quot;11175&quot;&gt;&lt;property id=&quot;20148&quot; value=&quot;5&quot;/&gt;&lt;property id=&quot;20300&quot; value=&quot;Folie 16 - &amp;quot;Offenbarung&amp;#x0D;&amp;#x0A;Christlich&amp;quot;&quot;/&gt;&lt;property id=&quot;20307&quot; value=&quot;265&quot;/&gt;&lt;/object&gt;&lt;object type=&quot;3&quot; unique_id=&quot;11176&quot;&gt;&lt;property id=&quot;20148&quot; value=&quot;5&quot;/&gt;&lt;property id=&quot;20300&quot; value=&quot;Folie 8 - &amp;quot;Erste gemeinsame Erklärung des Katholisch-Muslimischen Forums&amp;#x0D;&amp;#x0A;Vatikan 4.-6. November 2008&amp;quot;&quot;/&gt;&lt;property id=&quot;20307&quot; value=&quot;257&quot;/&gt;&lt;/object&gt;&lt;object type=&quot;3&quot; unique_id=&quot;11177&quot;&gt;&lt;property id=&quot;20148&quot; value=&quot;5&quot;/&gt;&lt;property id=&quot;20300&quot; value=&quot;Folie 9 - &amp;quot;Erste gemeinsame Erklärung des Katholisch-Muslimischen Forums&amp;#x0D;&amp;#x0A;Vatikan 4.-6. November 2008&amp;quot;&quot;/&gt;&lt;property id=&quot;20307&quot; value=&quot;258&quot;/&gt;&lt;/object&gt;&lt;object type=&quot;3&quot; unique_id=&quot;13699&quot;&gt;&lt;property id=&quot;20148&quot; value=&quot;5&quot;/&gt;&lt;property id=&quot;20300&quot; value=&quot;Folie 2&quot;/&gt;&lt;property id=&quot;20307&quot; value=&quot;267&quot;/&gt;&lt;/object&gt;&lt;object type=&quot;3&quot; unique_id=&quot;13700&quot;&gt;&lt;property id=&quot;20148&quot; value=&quot;5&quot;/&gt;&lt;property id=&quot;20300&quot; value=&quot;Folie 4&quot;/&gt;&lt;property id=&quot;20307&quot; value=&quot;268&quot;/&gt;&lt;/object&gt;&lt;object type=&quot;3&quot; unique_id=&quot;13701&quot;&gt;&lt;property id=&quot;20148&quot; value=&quot;5&quot;/&gt;&lt;property id=&quot;20300&quot; value=&quot;Folie 5&quot;/&gt;&lt;property id=&quot;20307&quot; value=&quot;269&quot;/&gt;&lt;/object&gt;&lt;object type=&quot;3&quot; unique_id=&quot;13702&quot;&gt;&lt;property id=&quot;20148&quot; value=&quot;5&quot;/&gt;&lt;property id=&quot;20300&quot; value=&quot;Folie 6&quot;/&gt;&lt;property id=&quot;20307&quot; value=&quot;270&quot;/&gt;&lt;/object&gt;&lt;object type=&quot;3&quot; unique_id=&quot;13703&quot;&gt;&lt;property id=&quot;20148&quot; value=&quot;5&quot;/&gt;&lt;property id=&quot;20300&quot; value=&quot;Folie 7&quot;/&gt;&lt;property id=&quot;20307&quot; value=&quot;271&quot;/&gt;&lt;/object&gt;&lt;object type=&quot;3&quot; unique_id=&quot;13739&quot;&gt;&lt;property id=&quot;20148&quot; value=&quot;5&quot;/&gt;&lt;property id=&quot;20300&quot; value=&quot;Folie 10 - &amp;quot;II. Vatikanisches Konzil&amp;#x0D;&amp;#x0A;„Nostra aetate“&amp;quot;&quot;/&gt;&lt;property id=&quot;20307&quot; value=&quot;272&quot;/&gt;&lt;/object&gt;&lt;/object&gt;&lt;object type=&quot;8&quot; unique_id=&quot;11190&quot;&gt;&lt;/object&gt;&lt;/object&gt;&lt;/database&gt;"/>
  <p:tag name="SECTOMILLISECCONVERTED" val="1"/>
</p:tagLst>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Arial"/>
      </a:majorFont>
      <a:minorFont>
        <a:latin typeface="Arial"/>
        <a:ea typeface=""/>
        <a:cs typeface="Arial"/>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tandarddesign">
  <a:themeElements>
    <a:clrScheme name="1_Standard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design">
      <a:majorFont>
        <a:latin typeface="Times New Roman"/>
        <a:ea typeface=""/>
        <a:cs typeface="Arial"/>
      </a:majorFont>
      <a:minorFont>
        <a:latin typeface="Times New Roman"/>
        <a:ea typeface=""/>
        <a:cs typeface="Arial"/>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1731</Words>
  <Application>Microsoft Office PowerPoint</Application>
  <PresentationFormat>Bildschirmpräsentation (4:3)</PresentationFormat>
  <Paragraphs>134</Paragraphs>
  <Slides>9</Slides>
  <Notes>0</Notes>
  <HiddenSlides>0</HiddenSlides>
  <MMClips>0</MMClips>
  <ScaleCrop>false</ScaleCrop>
  <HeadingPairs>
    <vt:vector size="4" baseType="variant">
      <vt:variant>
        <vt:lpstr>Design</vt:lpstr>
      </vt:variant>
      <vt:variant>
        <vt:i4>2</vt:i4>
      </vt:variant>
      <vt:variant>
        <vt:lpstr>Folientitel</vt:lpstr>
      </vt:variant>
      <vt:variant>
        <vt:i4>9</vt:i4>
      </vt:variant>
    </vt:vector>
  </HeadingPairs>
  <TitlesOfParts>
    <vt:vector size="11" baseType="lpstr">
      <vt:lpstr>Standarddesign</vt:lpstr>
      <vt:lpstr>1_Standarddesign</vt:lpstr>
      <vt:lpstr>PowerPoint-Präsentation</vt:lpstr>
      <vt:lpstr>PowerPoint-Präsentation</vt:lpstr>
      <vt:lpstr>PowerPoint-Präsentation</vt:lpstr>
      <vt:lpstr>Vorwort</vt:lpstr>
      <vt:lpstr>PowerPoint-Präsentation</vt:lpstr>
      <vt:lpstr>PowerPoint-Präsentation</vt:lpstr>
      <vt:lpstr>PowerPoint-Präsentation</vt:lpstr>
      <vt:lpstr>PowerPoint-Präsentation</vt:lpstr>
      <vt:lpstr>PowerPoint-Präsentation</vt:lpstr>
    </vt:vector>
  </TitlesOfParts>
  <Company>Bischöfliches Ordinariat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 gemeinsames Wort zwischen uns und Euch</dc:title>
  <dc:creator>WRoedl</dc:creator>
  <cp:lastModifiedBy>ACK</cp:lastModifiedBy>
  <cp:revision>40</cp:revision>
  <cp:lastPrinted>2018-06-19T07:57:15Z</cp:lastPrinted>
  <dcterms:created xsi:type="dcterms:W3CDTF">2008-11-10T14:10:33Z</dcterms:created>
  <dcterms:modified xsi:type="dcterms:W3CDTF">2018-06-19T07:58:06Z</dcterms:modified>
</cp:coreProperties>
</file>